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32918400" cy="43891200"/>
  <p:notesSz cx="6794500" cy="9931400"/>
  <p:defaultTextStyle>
    <a:defPPr>
      <a:defRPr lang="en-US"/>
    </a:defPPr>
    <a:lvl1pPr marL="0" algn="l" defTabSz="2407210" rtl="0" eaLnBrk="1" latinLnBrk="0" hangingPunct="1">
      <a:defRPr sz="4738" kern="1200">
        <a:solidFill>
          <a:schemeClr val="tx1"/>
        </a:solidFill>
        <a:latin typeface="+mn-lt"/>
        <a:ea typeface="+mn-ea"/>
        <a:cs typeface="+mn-cs"/>
      </a:defRPr>
    </a:lvl1pPr>
    <a:lvl2pPr marL="1203605" algn="l" defTabSz="2407210" rtl="0" eaLnBrk="1" latinLnBrk="0" hangingPunct="1">
      <a:defRPr sz="4738" kern="1200">
        <a:solidFill>
          <a:schemeClr val="tx1"/>
        </a:solidFill>
        <a:latin typeface="+mn-lt"/>
        <a:ea typeface="+mn-ea"/>
        <a:cs typeface="+mn-cs"/>
      </a:defRPr>
    </a:lvl2pPr>
    <a:lvl3pPr marL="2407210" algn="l" defTabSz="2407210" rtl="0" eaLnBrk="1" latinLnBrk="0" hangingPunct="1">
      <a:defRPr sz="4738" kern="1200">
        <a:solidFill>
          <a:schemeClr val="tx1"/>
        </a:solidFill>
        <a:latin typeface="+mn-lt"/>
        <a:ea typeface="+mn-ea"/>
        <a:cs typeface="+mn-cs"/>
      </a:defRPr>
    </a:lvl3pPr>
    <a:lvl4pPr marL="3610816" algn="l" defTabSz="2407210" rtl="0" eaLnBrk="1" latinLnBrk="0" hangingPunct="1">
      <a:defRPr sz="4738" kern="1200">
        <a:solidFill>
          <a:schemeClr val="tx1"/>
        </a:solidFill>
        <a:latin typeface="+mn-lt"/>
        <a:ea typeface="+mn-ea"/>
        <a:cs typeface="+mn-cs"/>
      </a:defRPr>
    </a:lvl4pPr>
    <a:lvl5pPr marL="4814420" algn="l" defTabSz="2407210" rtl="0" eaLnBrk="1" latinLnBrk="0" hangingPunct="1">
      <a:defRPr sz="4738" kern="1200">
        <a:solidFill>
          <a:schemeClr val="tx1"/>
        </a:solidFill>
        <a:latin typeface="+mn-lt"/>
        <a:ea typeface="+mn-ea"/>
        <a:cs typeface="+mn-cs"/>
      </a:defRPr>
    </a:lvl5pPr>
    <a:lvl6pPr marL="6018025" algn="l" defTabSz="2407210" rtl="0" eaLnBrk="1" latinLnBrk="0" hangingPunct="1">
      <a:defRPr sz="4738" kern="1200">
        <a:solidFill>
          <a:schemeClr val="tx1"/>
        </a:solidFill>
        <a:latin typeface="+mn-lt"/>
        <a:ea typeface="+mn-ea"/>
        <a:cs typeface="+mn-cs"/>
      </a:defRPr>
    </a:lvl6pPr>
    <a:lvl7pPr marL="7221630" algn="l" defTabSz="2407210" rtl="0" eaLnBrk="1" latinLnBrk="0" hangingPunct="1">
      <a:defRPr sz="4738" kern="1200">
        <a:solidFill>
          <a:schemeClr val="tx1"/>
        </a:solidFill>
        <a:latin typeface="+mn-lt"/>
        <a:ea typeface="+mn-ea"/>
        <a:cs typeface="+mn-cs"/>
      </a:defRPr>
    </a:lvl7pPr>
    <a:lvl8pPr marL="8425236" algn="l" defTabSz="2407210" rtl="0" eaLnBrk="1" latinLnBrk="0" hangingPunct="1">
      <a:defRPr sz="4738" kern="1200">
        <a:solidFill>
          <a:schemeClr val="tx1"/>
        </a:solidFill>
        <a:latin typeface="+mn-lt"/>
        <a:ea typeface="+mn-ea"/>
        <a:cs typeface="+mn-cs"/>
      </a:defRPr>
    </a:lvl8pPr>
    <a:lvl9pPr marL="9628841" algn="l" defTabSz="2407210" rtl="0" eaLnBrk="1" latinLnBrk="0" hangingPunct="1">
      <a:defRPr sz="4738"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3824" userDrawn="1">
          <p15:clr>
            <a:srgbClr val="A4A3A4"/>
          </p15:clr>
        </p15:guide>
        <p15:guide id="2"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3B2C"/>
    <a:srgbClr val="128AC5"/>
    <a:srgbClr val="C40057"/>
    <a:srgbClr val="DF744D"/>
    <a:srgbClr val="80387C"/>
    <a:srgbClr val="53A835"/>
    <a:srgbClr val="E90000"/>
    <a:srgbClr val="FF0000"/>
    <a:srgbClr val="4D3D7F"/>
    <a:srgbClr val="D11C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27886" autoAdjust="0"/>
    <p:restoredTop sz="99439" autoAdjust="0"/>
  </p:normalViewPr>
  <p:slideViewPr>
    <p:cSldViewPr snapToGrid="0">
      <p:cViewPr>
        <p:scale>
          <a:sx n="50" d="100"/>
          <a:sy n="50" d="100"/>
        </p:scale>
        <p:origin x="464" y="9144"/>
      </p:cViewPr>
      <p:guideLst>
        <p:guide orient="horz" pos="13824"/>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7BD04-BA17-7A44-9A05-C79104374E39}" type="doc">
      <dgm:prSet loTypeId="urn:microsoft.com/office/officeart/2008/layout/RadialCluster" loCatId="" qsTypeId="urn:microsoft.com/office/officeart/2005/8/quickstyle/simple3" qsCatId="simple" csTypeId="urn:microsoft.com/office/officeart/2005/8/colors/accent4_2" csCatId="accent4" phldr="1"/>
      <dgm:spPr/>
      <dgm:t>
        <a:bodyPr/>
        <a:lstStyle/>
        <a:p>
          <a:endParaRPr lang="en-US"/>
        </a:p>
      </dgm:t>
    </dgm:pt>
    <dgm:pt modelId="{9D77F548-274C-204F-8B6D-8F5140DB56C2}">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2000" dirty="0" smtClean="0">
              <a:solidFill>
                <a:srgbClr val="FFFFFF"/>
              </a:solidFill>
            </a:rPr>
            <a:t>Tissue</a:t>
          </a:r>
          <a:endParaRPr lang="en-US" sz="2000" dirty="0">
            <a:solidFill>
              <a:srgbClr val="FFFFFF"/>
            </a:solidFill>
          </a:endParaRPr>
        </a:p>
      </dgm:t>
    </dgm:pt>
    <dgm:pt modelId="{9A6181F7-B475-E148-BCF4-D376E4A89EC7}" type="parTrans" cxnId="{B779F742-95FD-884D-B612-04A81753C0F3}">
      <dgm:prSet/>
      <dgm:spPr/>
      <dgm:t>
        <a:bodyPr/>
        <a:lstStyle/>
        <a:p>
          <a:endParaRPr lang="en-US" sz="1400">
            <a:solidFill>
              <a:srgbClr val="FFFFFF"/>
            </a:solidFill>
          </a:endParaRPr>
        </a:p>
      </dgm:t>
    </dgm:pt>
    <dgm:pt modelId="{D6EED4A8-B500-344D-82A8-C977514939FD}" type="sibTrans" cxnId="{B779F742-95FD-884D-B612-04A81753C0F3}">
      <dgm:prSet/>
      <dgm:spPr/>
      <dgm:t>
        <a:bodyPr/>
        <a:lstStyle/>
        <a:p>
          <a:endParaRPr lang="en-US" sz="1400">
            <a:solidFill>
              <a:srgbClr val="FFFFFF"/>
            </a:solidFill>
          </a:endParaRPr>
        </a:p>
      </dgm:t>
    </dgm:pt>
    <dgm:pt modelId="{D36A1F06-1D27-7E4C-BC37-1439E6E36E55}">
      <dgm:prSet phldrT="[Text]" custT="1"/>
      <dgm:spPr>
        <a:solidFill>
          <a:srgbClr val="80387C"/>
        </a:solidFill>
        <a:effectLst/>
      </dgm:spPr>
      <dgm:t>
        <a:bodyPr/>
        <a:lstStyle/>
        <a:p>
          <a:r>
            <a:rPr lang="en-US" sz="2000" dirty="0" smtClean="0">
              <a:solidFill>
                <a:srgbClr val="FFFFFF"/>
              </a:solidFill>
            </a:rPr>
            <a:t>Blood</a:t>
          </a:r>
          <a:endParaRPr lang="en-US" sz="2000" dirty="0">
            <a:solidFill>
              <a:srgbClr val="FFFFFF"/>
            </a:solidFill>
          </a:endParaRPr>
        </a:p>
      </dgm:t>
    </dgm:pt>
    <dgm:pt modelId="{BF17D0A8-0200-2047-AE5B-A9A9356E831D}" type="parTrans" cxnId="{F4D2BAB9-1685-8A40-9D91-2BD2EBE80A0C}">
      <dgm:prSet/>
      <dgm:spPr/>
      <dgm:t>
        <a:bodyPr/>
        <a:lstStyle/>
        <a:p>
          <a:endParaRPr lang="en-US" sz="1400">
            <a:solidFill>
              <a:srgbClr val="FFFFFF"/>
            </a:solidFill>
          </a:endParaRPr>
        </a:p>
      </dgm:t>
    </dgm:pt>
    <dgm:pt modelId="{95EAC3D3-20F1-B344-9956-17BFDAA02400}" type="sibTrans" cxnId="{F4D2BAB9-1685-8A40-9D91-2BD2EBE80A0C}">
      <dgm:prSet/>
      <dgm:spPr/>
      <dgm:t>
        <a:bodyPr/>
        <a:lstStyle/>
        <a:p>
          <a:endParaRPr lang="en-US" sz="1400">
            <a:solidFill>
              <a:srgbClr val="FFFFFF"/>
            </a:solidFill>
          </a:endParaRPr>
        </a:p>
      </dgm:t>
    </dgm:pt>
    <dgm:pt modelId="{A4244279-9656-214F-AE7E-2AA2FF8464EF}">
      <dgm:prSet phldrT="[Text]" custT="1"/>
      <dgm:spPr>
        <a:solidFill>
          <a:srgbClr val="DF744D"/>
        </a:solidFill>
        <a:effectLst/>
      </dgm:spPr>
      <dgm:t>
        <a:bodyPr/>
        <a:lstStyle/>
        <a:p>
          <a:r>
            <a:rPr lang="en-US" sz="2000" dirty="0" smtClean="0">
              <a:solidFill>
                <a:srgbClr val="FFFFFF"/>
              </a:solidFill>
            </a:rPr>
            <a:t>Intestine</a:t>
          </a:r>
          <a:endParaRPr lang="en-US" sz="2000" dirty="0">
            <a:solidFill>
              <a:srgbClr val="FFFFFF"/>
            </a:solidFill>
          </a:endParaRPr>
        </a:p>
      </dgm:t>
    </dgm:pt>
    <dgm:pt modelId="{C14336F7-B277-1243-9DF9-5EAD61EC8769}" type="parTrans" cxnId="{C9E5EA7A-8AB6-1441-B1C4-BE8838245D72}">
      <dgm:prSet/>
      <dgm:spPr/>
      <dgm:t>
        <a:bodyPr/>
        <a:lstStyle/>
        <a:p>
          <a:endParaRPr lang="en-US" sz="1400">
            <a:solidFill>
              <a:srgbClr val="FFFFFF"/>
            </a:solidFill>
          </a:endParaRPr>
        </a:p>
      </dgm:t>
    </dgm:pt>
    <dgm:pt modelId="{7C4BDA0D-1ED3-6E47-A604-E81747E0CCE6}" type="sibTrans" cxnId="{C9E5EA7A-8AB6-1441-B1C4-BE8838245D72}">
      <dgm:prSet/>
      <dgm:spPr/>
      <dgm:t>
        <a:bodyPr/>
        <a:lstStyle/>
        <a:p>
          <a:endParaRPr lang="en-US" sz="1400">
            <a:solidFill>
              <a:srgbClr val="FFFFFF"/>
            </a:solidFill>
          </a:endParaRPr>
        </a:p>
      </dgm:t>
    </dgm:pt>
    <dgm:pt modelId="{DA778524-6284-C342-B6FA-556EF4538E4E}" type="pres">
      <dgm:prSet presAssocID="{FF07BD04-BA17-7A44-9A05-C79104374E39}" presName="Name0" presStyleCnt="0">
        <dgm:presLayoutVars>
          <dgm:chMax val="1"/>
          <dgm:chPref val="1"/>
          <dgm:dir/>
          <dgm:animOne val="branch"/>
          <dgm:animLvl val="lvl"/>
        </dgm:presLayoutVars>
      </dgm:prSet>
      <dgm:spPr/>
      <dgm:t>
        <a:bodyPr/>
        <a:lstStyle/>
        <a:p>
          <a:endParaRPr lang="en-US"/>
        </a:p>
      </dgm:t>
    </dgm:pt>
    <dgm:pt modelId="{79B57C7D-073A-8145-83A8-10270FB81472}" type="pres">
      <dgm:prSet presAssocID="{9D77F548-274C-204F-8B6D-8F5140DB56C2}" presName="singleCycle" presStyleCnt="0"/>
      <dgm:spPr/>
      <dgm:t>
        <a:bodyPr/>
        <a:lstStyle/>
        <a:p>
          <a:endParaRPr lang="en-US"/>
        </a:p>
      </dgm:t>
    </dgm:pt>
    <dgm:pt modelId="{0A07DC8D-36A1-1541-9988-43A8E26D1DAD}" type="pres">
      <dgm:prSet presAssocID="{9D77F548-274C-204F-8B6D-8F5140DB56C2}" presName="singleCenter" presStyleLbl="node1" presStyleIdx="0" presStyleCnt="3">
        <dgm:presLayoutVars>
          <dgm:chMax val="7"/>
          <dgm:chPref val="7"/>
        </dgm:presLayoutVars>
      </dgm:prSet>
      <dgm:spPr/>
      <dgm:t>
        <a:bodyPr/>
        <a:lstStyle/>
        <a:p>
          <a:endParaRPr lang="en-US"/>
        </a:p>
      </dgm:t>
    </dgm:pt>
    <dgm:pt modelId="{1DEE8540-2208-474D-BF0E-73C4F41A5725}" type="pres">
      <dgm:prSet presAssocID="{BF17D0A8-0200-2047-AE5B-A9A9356E831D}" presName="Name56" presStyleLbl="parChTrans1D2" presStyleIdx="0" presStyleCnt="2"/>
      <dgm:spPr/>
      <dgm:t>
        <a:bodyPr/>
        <a:lstStyle/>
        <a:p>
          <a:endParaRPr lang="en-US"/>
        </a:p>
      </dgm:t>
    </dgm:pt>
    <dgm:pt modelId="{D8EB0B8E-22A2-9F4D-A9DE-79344BEBEF90}" type="pres">
      <dgm:prSet presAssocID="{D36A1F06-1D27-7E4C-BC37-1439E6E36E55}" presName="text0" presStyleLbl="node1" presStyleIdx="1" presStyleCnt="3" custScaleX="128445" custScaleY="100718">
        <dgm:presLayoutVars>
          <dgm:bulletEnabled val="1"/>
        </dgm:presLayoutVars>
      </dgm:prSet>
      <dgm:spPr/>
      <dgm:t>
        <a:bodyPr/>
        <a:lstStyle/>
        <a:p>
          <a:endParaRPr lang="en-US"/>
        </a:p>
      </dgm:t>
    </dgm:pt>
    <dgm:pt modelId="{9B111F4A-F6E3-EE44-8E8D-139AB362BC14}" type="pres">
      <dgm:prSet presAssocID="{C14336F7-B277-1243-9DF9-5EAD61EC8769}" presName="Name56" presStyleLbl="parChTrans1D2" presStyleIdx="1" presStyleCnt="2"/>
      <dgm:spPr/>
      <dgm:t>
        <a:bodyPr/>
        <a:lstStyle/>
        <a:p>
          <a:endParaRPr lang="en-US"/>
        </a:p>
      </dgm:t>
    </dgm:pt>
    <dgm:pt modelId="{6980462C-E218-2C4F-B4BE-30C3731E516C}" type="pres">
      <dgm:prSet presAssocID="{A4244279-9656-214F-AE7E-2AA2FF8464EF}" presName="text0" presStyleLbl="node1" presStyleIdx="2" presStyleCnt="3" custScaleX="128445" custScaleY="100718">
        <dgm:presLayoutVars>
          <dgm:bulletEnabled val="1"/>
        </dgm:presLayoutVars>
      </dgm:prSet>
      <dgm:spPr/>
      <dgm:t>
        <a:bodyPr/>
        <a:lstStyle/>
        <a:p>
          <a:endParaRPr lang="en-US"/>
        </a:p>
      </dgm:t>
    </dgm:pt>
  </dgm:ptLst>
  <dgm:cxnLst>
    <dgm:cxn modelId="{C3A5814A-0FDC-814F-9E4D-8BF7275F5EF6}" type="presOf" srcId="{BF17D0A8-0200-2047-AE5B-A9A9356E831D}" destId="{1DEE8540-2208-474D-BF0E-73C4F41A5725}" srcOrd="0" destOrd="0" presId="urn:microsoft.com/office/officeart/2008/layout/RadialCluster"/>
    <dgm:cxn modelId="{C22A07D2-C8C8-C048-ACF3-2CAFB3273F4F}" type="presOf" srcId="{C14336F7-B277-1243-9DF9-5EAD61EC8769}" destId="{9B111F4A-F6E3-EE44-8E8D-139AB362BC14}" srcOrd="0" destOrd="0" presId="urn:microsoft.com/office/officeart/2008/layout/RadialCluster"/>
    <dgm:cxn modelId="{B779F742-95FD-884D-B612-04A81753C0F3}" srcId="{FF07BD04-BA17-7A44-9A05-C79104374E39}" destId="{9D77F548-274C-204F-8B6D-8F5140DB56C2}" srcOrd="0" destOrd="0" parTransId="{9A6181F7-B475-E148-BCF4-D376E4A89EC7}" sibTransId="{D6EED4A8-B500-344D-82A8-C977514939FD}"/>
    <dgm:cxn modelId="{9CCD9841-9C32-D148-9470-4EBA3AA5197B}" type="presOf" srcId="{FF07BD04-BA17-7A44-9A05-C79104374E39}" destId="{DA778524-6284-C342-B6FA-556EF4538E4E}" srcOrd="0" destOrd="0" presId="urn:microsoft.com/office/officeart/2008/layout/RadialCluster"/>
    <dgm:cxn modelId="{899A7403-DA14-AB4C-A16F-1A5FBEF566BA}" type="presOf" srcId="{9D77F548-274C-204F-8B6D-8F5140DB56C2}" destId="{0A07DC8D-36A1-1541-9988-43A8E26D1DAD}" srcOrd="0" destOrd="0" presId="urn:microsoft.com/office/officeart/2008/layout/RadialCluster"/>
    <dgm:cxn modelId="{38828FF5-B298-494C-ACF9-9F12F2E274FB}" type="presOf" srcId="{D36A1F06-1D27-7E4C-BC37-1439E6E36E55}" destId="{D8EB0B8E-22A2-9F4D-A9DE-79344BEBEF90}" srcOrd="0" destOrd="0" presId="urn:microsoft.com/office/officeart/2008/layout/RadialCluster"/>
    <dgm:cxn modelId="{BE0F1E89-3D74-2648-A4D0-AE72F3361D59}" type="presOf" srcId="{A4244279-9656-214F-AE7E-2AA2FF8464EF}" destId="{6980462C-E218-2C4F-B4BE-30C3731E516C}" srcOrd="0" destOrd="0" presId="urn:microsoft.com/office/officeart/2008/layout/RadialCluster"/>
    <dgm:cxn modelId="{F4D2BAB9-1685-8A40-9D91-2BD2EBE80A0C}" srcId="{9D77F548-274C-204F-8B6D-8F5140DB56C2}" destId="{D36A1F06-1D27-7E4C-BC37-1439E6E36E55}" srcOrd="0" destOrd="0" parTransId="{BF17D0A8-0200-2047-AE5B-A9A9356E831D}" sibTransId="{95EAC3D3-20F1-B344-9956-17BFDAA02400}"/>
    <dgm:cxn modelId="{C9E5EA7A-8AB6-1441-B1C4-BE8838245D72}" srcId="{9D77F548-274C-204F-8B6D-8F5140DB56C2}" destId="{A4244279-9656-214F-AE7E-2AA2FF8464EF}" srcOrd="1" destOrd="0" parTransId="{C14336F7-B277-1243-9DF9-5EAD61EC8769}" sibTransId="{7C4BDA0D-1ED3-6E47-A604-E81747E0CCE6}"/>
    <dgm:cxn modelId="{A019E4C2-DB93-D34F-AC98-7CFC705F6F84}" type="presParOf" srcId="{DA778524-6284-C342-B6FA-556EF4538E4E}" destId="{79B57C7D-073A-8145-83A8-10270FB81472}" srcOrd="0" destOrd="0" presId="urn:microsoft.com/office/officeart/2008/layout/RadialCluster"/>
    <dgm:cxn modelId="{E2C1A7FB-9BBE-F646-B0C6-A939E50440C3}" type="presParOf" srcId="{79B57C7D-073A-8145-83A8-10270FB81472}" destId="{0A07DC8D-36A1-1541-9988-43A8E26D1DAD}" srcOrd="0" destOrd="0" presId="urn:microsoft.com/office/officeart/2008/layout/RadialCluster"/>
    <dgm:cxn modelId="{7629B5B8-9324-FA4D-81C5-96EFB16F9C0E}" type="presParOf" srcId="{79B57C7D-073A-8145-83A8-10270FB81472}" destId="{1DEE8540-2208-474D-BF0E-73C4F41A5725}" srcOrd="1" destOrd="0" presId="urn:microsoft.com/office/officeart/2008/layout/RadialCluster"/>
    <dgm:cxn modelId="{7AE36E34-2CA5-FE46-AD97-E84DE5D5BFCC}" type="presParOf" srcId="{79B57C7D-073A-8145-83A8-10270FB81472}" destId="{D8EB0B8E-22A2-9F4D-A9DE-79344BEBEF90}" srcOrd="2" destOrd="0" presId="urn:microsoft.com/office/officeart/2008/layout/RadialCluster"/>
    <dgm:cxn modelId="{38853215-435B-5742-8A4B-85F71EC6269A}" type="presParOf" srcId="{79B57C7D-073A-8145-83A8-10270FB81472}" destId="{9B111F4A-F6E3-EE44-8E8D-139AB362BC14}" srcOrd="3" destOrd="0" presId="urn:microsoft.com/office/officeart/2008/layout/RadialCluster"/>
    <dgm:cxn modelId="{10186C92-6BD5-C947-9CE3-2BBDF04D4FDD}" type="presParOf" srcId="{79B57C7D-073A-8145-83A8-10270FB81472}" destId="{6980462C-E218-2C4F-B4BE-30C3731E516C}" srcOrd="4"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1D94CA-026D-0B4D-A304-827FCF253144}" type="doc">
      <dgm:prSet loTypeId="urn:microsoft.com/office/officeart/2008/layout/RadialCluster" loCatId="" qsTypeId="urn:microsoft.com/office/officeart/2005/8/quickstyle/simple3" qsCatId="simple" csTypeId="urn:microsoft.com/office/officeart/2005/8/colors/accent3_2" csCatId="accent3" phldr="1"/>
      <dgm:spPr/>
      <dgm:t>
        <a:bodyPr/>
        <a:lstStyle/>
        <a:p>
          <a:endParaRPr lang="en-US"/>
        </a:p>
      </dgm:t>
    </dgm:pt>
    <dgm:pt modelId="{2ABBCB98-60F2-7D48-AF43-7FDA63AA9ED2}">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2000" dirty="0" smtClean="0">
              <a:solidFill>
                <a:srgbClr val="FFFFFF"/>
              </a:solidFill>
            </a:rPr>
            <a:t>TCR- Delta Chain</a:t>
          </a:r>
          <a:endParaRPr lang="en-US" sz="2000" dirty="0">
            <a:solidFill>
              <a:srgbClr val="FFFFFF"/>
            </a:solidFill>
          </a:endParaRPr>
        </a:p>
      </dgm:t>
    </dgm:pt>
    <dgm:pt modelId="{21254F81-3455-4345-B948-E602C158590F}" type="parTrans" cxnId="{A2E9EFC3-521B-9649-8552-72C2995849FF}">
      <dgm:prSet/>
      <dgm:spPr/>
      <dgm:t>
        <a:bodyPr/>
        <a:lstStyle/>
        <a:p>
          <a:endParaRPr lang="en-US" sz="1600">
            <a:solidFill>
              <a:srgbClr val="FFFFFF"/>
            </a:solidFill>
          </a:endParaRPr>
        </a:p>
      </dgm:t>
    </dgm:pt>
    <dgm:pt modelId="{5A182847-6748-0843-9C1B-7C231C43B434}" type="sibTrans" cxnId="{A2E9EFC3-521B-9649-8552-72C2995849FF}">
      <dgm:prSet/>
      <dgm:spPr/>
      <dgm:t>
        <a:bodyPr/>
        <a:lstStyle/>
        <a:p>
          <a:endParaRPr lang="en-US" sz="1600">
            <a:solidFill>
              <a:srgbClr val="FFFFFF"/>
            </a:solidFill>
          </a:endParaRPr>
        </a:p>
      </dgm:t>
    </dgm:pt>
    <dgm:pt modelId="{A02AD2EA-E85D-454D-9B21-45BAED5540D0}">
      <dgm:prSet phldrT="[Text]" custT="1"/>
      <dgm:spPr>
        <a:solidFill>
          <a:srgbClr val="C40057"/>
        </a:solidFill>
        <a:effectLst/>
      </dgm:spPr>
      <dgm:t>
        <a:bodyPr/>
        <a:lstStyle/>
        <a:p>
          <a:r>
            <a:rPr lang="en-US" sz="2000" dirty="0" smtClean="0">
              <a:solidFill>
                <a:srgbClr val="FFFFFF"/>
              </a:solidFill>
            </a:rPr>
            <a:t>VD1</a:t>
          </a:r>
          <a:endParaRPr lang="en-US" sz="2000" dirty="0">
            <a:solidFill>
              <a:srgbClr val="FFFFFF"/>
            </a:solidFill>
          </a:endParaRPr>
        </a:p>
      </dgm:t>
    </dgm:pt>
    <dgm:pt modelId="{E8217B0D-2012-954D-B098-C587127FCD45}" type="parTrans" cxnId="{AF10629D-C55F-244D-892F-29A1DA68F9B0}">
      <dgm:prSet/>
      <dgm:spPr/>
      <dgm:t>
        <a:bodyPr/>
        <a:lstStyle/>
        <a:p>
          <a:endParaRPr lang="en-US" sz="1600">
            <a:solidFill>
              <a:srgbClr val="FFFFFF"/>
            </a:solidFill>
          </a:endParaRPr>
        </a:p>
      </dgm:t>
    </dgm:pt>
    <dgm:pt modelId="{E24B824E-4B77-1644-A1AE-DCC044EA18DF}" type="sibTrans" cxnId="{AF10629D-C55F-244D-892F-29A1DA68F9B0}">
      <dgm:prSet/>
      <dgm:spPr/>
      <dgm:t>
        <a:bodyPr/>
        <a:lstStyle/>
        <a:p>
          <a:endParaRPr lang="en-US" sz="1600">
            <a:solidFill>
              <a:srgbClr val="FFFFFF"/>
            </a:solidFill>
          </a:endParaRPr>
        </a:p>
      </dgm:t>
    </dgm:pt>
    <dgm:pt modelId="{4D8551FE-69F1-7341-8690-5B4CBC219AF7}">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2000" dirty="0" smtClean="0">
              <a:solidFill>
                <a:srgbClr val="FFFFFF"/>
              </a:solidFill>
            </a:rPr>
            <a:t>DN</a:t>
          </a:r>
          <a:endParaRPr lang="en-US" sz="2000" dirty="0">
            <a:solidFill>
              <a:srgbClr val="FFFFFF"/>
            </a:solidFill>
          </a:endParaRPr>
        </a:p>
      </dgm:t>
    </dgm:pt>
    <dgm:pt modelId="{08A5182B-DD8F-934A-B25E-48CE6980EFA9}" type="parTrans" cxnId="{E604E628-6813-554A-BE1E-A304DFB84763}">
      <dgm:prSet/>
      <dgm:spPr/>
      <dgm:t>
        <a:bodyPr/>
        <a:lstStyle/>
        <a:p>
          <a:endParaRPr lang="en-US" sz="1600">
            <a:solidFill>
              <a:srgbClr val="FFFFFF"/>
            </a:solidFill>
          </a:endParaRPr>
        </a:p>
      </dgm:t>
    </dgm:pt>
    <dgm:pt modelId="{C2BC595A-A5F7-464D-94FD-2AFC1D655F46}" type="sibTrans" cxnId="{E604E628-6813-554A-BE1E-A304DFB84763}">
      <dgm:prSet/>
      <dgm:spPr/>
      <dgm:t>
        <a:bodyPr/>
        <a:lstStyle/>
        <a:p>
          <a:endParaRPr lang="en-US" sz="1600">
            <a:solidFill>
              <a:srgbClr val="FFFFFF"/>
            </a:solidFill>
          </a:endParaRPr>
        </a:p>
      </dgm:t>
    </dgm:pt>
    <dgm:pt modelId="{76CFAF44-2F8D-974C-9EBA-6CDF21F1A2A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2000" dirty="0" smtClean="0">
              <a:solidFill>
                <a:srgbClr val="FFFFFF"/>
              </a:solidFill>
            </a:rPr>
            <a:t>VD2</a:t>
          </a:r>
          <a:endParaRPr lang="en-US" sz="2000" dirty="0">
            <a:solidFill>
              <a:srgbClr val="FFFFFF"/>
            </a:solidFill>
          </a:endParaRPr>
        </a:p>
      </dgm:t>
    </dgm:pt>
    <dgm:pt modelId="{8A45E445-83CD-514A-8514-3F5E36CBB2DE}" type="parTrans" cxnId="{AE8BD1DD-0456-F74E-AACD-5BB435CBCE75}">
      <dgm:prSet/>
      <dgm:spPr/>
      <dgm:t>
        <a:bodyPr/>
        <a:lstStyle/>
        <a:p>
          <a:endParaRPr lang="en-US" sz="1600">
            <a:solidFill>
              <a:srgbClr val="FFFFFF"/>
            </a:solidFill>
          </a:endParaRPr>
        </a:p>
      </dgm:t>
    </dgm:pt>
    <dgm:pt modelId="{8637EA66-C713-4A48-8AE6-9A0244623AC4}" type="sibTrans" cxnId="{AE8BD1DD-0456-F74E-AACD-5BB435CBCE75}">
      <dgm:prSet/>
      <dgm:spPr/>
      <dgm:t>
        <a:bodyPr/>
        <a:lstStyle/>
        <a:p>
          <a:endParaRPr lang="en-US" sz="1600">
            <a:solidFill>
              <a:srgbClr val="FFFFFF"/>
            </a:solidFill>
          </a:endParaRPr>
        </a:p>
      </dgm:t>
    </dgm:pt>
    <dgm:pt modelId="{8CF43FD5-900E-804B-9290-66AD4C666246}" type="pres">
      <dgm:prSet presAssocID="{371D94CA-026D-0B4D-A304-827FCF253144}" presName="Name0" presStyleCnt="0">
        <dgm:presLayoutVars>
          <dgm:chMax val="1"/>
          <dgm:chPref val="1"/>
          <dgm:dir/>
          <dgm:animOne val="branch"/>
          <dgm:animLvl val="lvl"/>
        </dgm:presLayoutVars>
      </dgm:prSet>
      <dgm:spPr/>
      <dgm:t>
        <a:bodyPr/>
        <a:lstStyle/>
        <a:p>
          <a:endParaRPr lang="en-US"/>
        </a:p>
      </dgm:t>
    </dgm:pt>
    <dgm:pt modelId="{88D56EB3-6638-7345-98AD-B5F361CD5947}" type="pres">
      <dgm:prSet presAssocID="{2ABBCB98-60F2-7D48-AF43-7FDA63AA9ED2}" presName="singleCycle" presStyleCnt="0"/>
      <dgm:spPr/>
      <dgm:t>
        <a:bodyPr/>
        <a:lstStyle/>
        <a:p>
          <a:endParaRPr lang="en-US"/>
        </a:p>
      </dgm:t>
    </dgm:pt>
    <dgm:pt modelId="{192E2CEC-5D65-A04B-BE86-D7F5F20A7236}" type="pres">
      <dgm:prSet presAssocID="{2ABBCB98-60F2-7D48-AF43-7FDA63AA9ED2}" presName="singleCenter" presStyleLbl="node1" presStyleIdx="0" presStyleCnt="4">
        <dgm:presLayoutVars>
          <dgm:chMax val="7"/>
          <dgm:chPref val="7"/>
        </dgm:presLayoutVars>
      </dgm:prSet>
      <dgm:spPr/>
      <dgm:t>
        <a:bodyPr/>
        <a:lstStyle/>
        <a:p>
          <a:endParaRPr lang="en-US"/>
        </a:p>
      </dgm:t>
    </dgm:pt>
    <dgm:pt modelId="{4882EE87-B262-AF48-A214-BEC09D9C79F7}" type="pres">
      <dgm:prSet presAssocID="{E8217B0D-2012-954D-B098-C587127FCD45}" presName="Name56" presStyleLbl="parChTrans1D2" presStyleIdx="0" presStyleCnt="3"/>
      <dgm:spPr/>
      <dgm:t>
        <a:bodyPr/>
        <a:lstStyle/>
        <a:p>
          <a:endParaRPr lang="en-US"/>
        </a:p>
      </dgm:t>
    </dgm:pt>
    <dgm:pt modelId="{BC87D7A5-6913-8F4C-BC9B-8AA98AB39430}" type="pres">
      <dgm:prSet presAssocID="{A02AD2EA-E85D-454D-9B21-45BAED5540D0}" presName="text0" presStyleLbl="node1" presStyleIdx="1" presStyleCnt="4" custScaleX="128470" custScaleY="96659">
        <dgm:presLayoutVars>
          <dgm:bulletEnabled val="1"/>
        </dgm:presLayoutVars>
      </dgm:prSet>
      <dgm:spPr/>
      <dgm:t>
        <a:bodyPr/>
        <a:lstStyle/>
        <a:p>
          <a:endParaRPr lang="en-US"/>
        </a:p>
      </dgm:t>
    </dgm:pt>
    <dgm:pt modelId="{29599BF3-426C-3343-ACBE-D713BBA160CB}" type="pres">
      <dgm:prSet presAssocID="{08A5182B-DD8F-934A-B25E-48CE6980EFA9}" presName="Name56" presStyleLbl="parChTrans1D2" presStyleIdx="1" presStyleCnt="3"/>
      <dgm:spPr/>
      <dgm:t>
        <a:bodyPr/>
        <a:lstStyle/>
        <a:p>
          <a:endParaRPr lang="en-US"/>
        </a:p>
      </dgm:t>
    </dgm:pt>
    <dgm:pt modelId="{C0180D00-9716-D847-9168-ADF03FD1F37F}" type="pres">
      <dgm:prSet presAssocID="{4D8551FE-69F1-7341-8690-5B4CBC219AF7}" presName="text0" presStyleLbl="node1" presStyleIdx="2" presStyleCnt="4" custScaleX="128470" custScaleY="96659">
        <dgm:presLayoutVars>
          <dgm:bulletEnabled val="1"/>
        </dgm:presLayoutVars>
      </dgm:prSet>
      <dgm:spPr/>
      <dgm:t>
        <a:bodyPr/>
        <a:lstStyle/>
        <a:p>
          <a:endParaRPr lang="en-US"/>
        </a:p>
      </dgm:t>
    </dgm:pt>
    <dgm:pt modelId="{3DAB9154-3084-8249-80BA-8A695D7F7314}" type="pres">
      <dgm:prSet presAssocID="{8A45E445-83CD-514A-8514-3F5E36CBB2DE}" presName="Name56" presStyleLbl="parChTrans1D2" presStyleIdx="2" presStyleCnt="3"/>
      <dgm:spPr/>
      <dgm:t>
        <a:bodyPr/>
        <a:lstStyle/>
        <a:p>
          <a:endParaRPr lang="en-US"/>
        </a:p>
      </dgm:t>
    </dgm:pt>
    <dgm:pt modelId="{AA6EDA57-806E-6F42-AB99-6284557B450F}" type="pres">
      <dgm:prSet presAssocID="{76CFAF44-2F8D-974C-9EBA-6CDF21F1A2A0}" presName="text0" presStyleLbl="node1" presStyleIdx="3" presStyleCnt="4" custScaleX="128470" custScaleY="96659">
        <dgm:presLayoutVars>
          <dgm:bulletEnabled val="1"/>
        </dgm:presLayoutVars>
      </dgm:prSet>
      <dgm:spPr/>
      <dgm:t>
        <a:bodyPr/>
        <a:lstStyle/>
        <a:p>
          <a:endParaRPr lang="en-US"/>
        </a:p>
      </dgm:t>
    </dgm:pt>
  </dgm:ptLst>
  <dgm:cxnLst>
    <dgm:cxn modelId="{AF10629D-C55F-244D-892F-29A1DA68F9B0}" srcId="{2ABBCB98-60F2-7D48-AF43-7FDA63AA9ED2}" destId="{A02AD2EA-E85D-454D-9B21-45BAED5540D0}" srcOrd="0" destOrd="0" parTransId="{E8217B0D-2012-954D-B098-C587127FCD45}" sibTransId="{E24B824E-4B77-1644-A1AE-DCC044EA18DF}"/>
    <dgm:cxn modelId="{16FF9694-025F-9243-A4BA-9BEA6B9B7992}" type="presOf" srcId="{08A5182B-DD8F-934A-B25E-48CE6980EFA9}" destId="{29599BF3-426C-3343-ACBE-D713BBA160CB}" srcOrd="0" destOrd="0" presId="urn:microsoft.com/office/officeart/2008/layout/RadialCluster"/>
    <dgm:cxn modelId="{84481F3D-1921-D94C-A7E4-58428E7CD57E}" type="presOf" srcId="{4D8551FE-69F1-7341-8690-5B4CBC219AF7}" destId="{C0180D00-9716-D847-9168-ADF03FD1F37F}" srcOrd="0" destOrd="0" presId="urn:microsoft.com/office/officeart/2008/layout/RadialCluster"/>
    <dgm:cxn modelId="{D43EC0A1-7535-424B-BAEE-03FEE2B4ED31}" type="presOf" srcId="{E8217B0D-2012-954D-B098-C587127FCD45}" destId="{4882EE87-B262-AF48-A214-BEC09D9C79F7}" srcOrd="0" destOrd="0" presId="urn:microsoft.com/office/officeart/2008/layout/RadialCluster"/>
    <dgm:cxn modelId="{4F09588D-5348-7C46-8695-7ED8D4895604}" type="presOf" srcId="{A02AD2EA-E85D-454D-9B21-45BAED5540D0}" destId="{BC87D7A5-6913-8F4C-BC9B-8AA98AB39430}" srcOrd="0" destOrd="0" presId="urn:microsoft.com/office/officeart/2008/layout/RadialCluster"/>
    <dgm:cxn modelId="{9F961177-3401-494B-AE64-D571179AD36D}" type="presOf" srcId="{2ABBCB98-60F2-7D48-AF43-7FDA63AA9ED2}" destId="{192E2CEC-5D65-A04B-BE86-D7F5F20A7236}" srcOrd="0" destOrd="0" presId="urn:microsoft.com/office/officeart/2008/layout/RadialCluster"/>
    <dgm:cxn modelId="{336BDF94-773E-9543-AE54-8130B01A0072}" type="presOf" srcId="{371D94CA-026D-0B4D-A304-827FCF253144}" destId="{8CF43FD5-900E-804B-9290-66AD4C666246}" srcOrd="0" destOrd="0" presId="urn:microsoft.com/office/officeart/2008/layout/RadialCluster"/>
    <dgm:cxn modelId="{AEFA80CB-CE8F-C046-B8CA-84CDBCBBA403}" type="presOf" srcId="{76CFAF44-2F8D-974C-9EBA-6CDF21F1A2A0}" destId="{AA6EDA57-806E-6F42-AB99-6284557B450F}" srcOrd="0" destOrd="0" presId="urn:microsoft.com/office/officeart/2008/layout/RadialCluster"/>
    <dgm:cxn modelId="{6208C8C4-05B7-4942-8F01-296761F34CD1}" type="presOf" srcId="{8A45E445-83CD-514A-8514-3F5E36CBB2DE}" destId="{3DAB9154-3084-8249-80BA-8A695D7F7314}" srcOrd="0" destOrd="0" presId="urn:microsoft.com/office/officeart/2008/layout/RadialCluster"/>
    <dgm:cxn modelId="{E604E628-6813-554A-BE1E-A304DFB84763}" srcId="{2ABBCB98-60F2-7D48-AF43-7FDA63AA9ED2}" destId="{4D8551FE-69F1-7341-8690-5B4CBC219AF7}" srcOrd="1" destOrd="0" parTransId="{08A5182B-DD8F-934A-B25E-48CE6980EFA9}" sibTransId="{C2BC595A-A5F7-464D-94FD-2AFC1D655F46}"/>
    <dgm:cxn modelId="{A2E9EFC3-521B-9649-8552-72C2995849FF}" srcId="{371D94CA-026D-0B4D-A304-827FCF253144}" destId="{2ABBCB98-60F2-7D48-AF43-7FDA63AA9ED2}" srcOrd="0" destOrd="0" parTransId="{21254F81-3455-4345-B948-E602C158590F}" sibTransId="{5A182847-6748-0843-9C1B-7C231C43B434}"/>
    <dgm:cxn modelId="{AE8BD1DD-0456-F74E-AACD-5BB435CBCE75}" srcId="{2ABBCB98-60F2-7D48-AF43-7FDA63AA9ED2}" destId="{76CFAF44-2F8D-974C-9EBA-6CDF21F1A2A0}" srcOrd="2" destOrd="0" parTransId="{8A45E445-83CD-514A-8514-3F5E36CBB2DE}" sibTransId="{8637EA66-C713-4A48-8AE6-9A0244623AC4}"/>
    <dgm:cxn modelId="{377450B2-A757-854E-A15F-3C6E44A00CF9}" type="presParOf" srcId="{8CF43FD5-900E-804B-9290-66AD4C666246}" destId="{88D56EB3-6638-7345-98AD-B5F361CD5947}" srcOrd="0" destOrd="0" presId="urn:microsoft.com/office/officeart/2008/layout/RadialCluster"/>
    <dgm:cxn modelId="{08D72A4A-42F3-E14A-A278-32FF23DEDDC9}" type="presParOf" srcId="{88D56EB3-6638-7345-98AD-B5F361CD5947}" destId="{192E2CEC-5D65-A04B-BE86-D7F5F20A7236}" srcOrd="0" destOrd="0" presId="urn:microsoft.com/office/officeart/2008/layout/RadialCluster"/>
    <dgm:cxn modelId="{CE3BD6D0-1022-154F-B434-87C81EB2DF03}" type="presParOf" srcId="{88D56EB3-6638-7345-98AD-B5F361CD5947}" destId="{4882EE87-B262-AF48-A214-BEC09D9C79F7}" srcOrd="1" destOrd="0" presId="urn:microsoft.com/office/officeart/2008/layout/RadialCluster"/>
    <dgm:cxn modelId="{58F7288E-F8CF-8C40-866E-74E467BF4984}" type="presParOf" srcId="{88D56EB3-6638-7345-98AD-B5F361CD5947}" destId="{BC87D7A5-6913-8F4C-BC9B-8AA98AB39430}" srcOrd="2" destOrd="0" presId="urn:microsoft.com/office/officeart/2008/layout/RadialCluster"/>
    <dgm:cxn modelId="{71EF2CBE-083D-034B-9C8D-901605D97FBF}" type="presParOf" srcId="{88D56EB3-6638-7345-98AD-B5F361CD5947}" destId="{29599BF3-426C-3343-ACBE-D713BBA160CB}" srcOrd="3" destOrd="0" presId="urn:microsoft.com/office/officeart/2008/layout/RadialCluster"/>
    <dgm:cxn modelId="{9E86F712-E265-2745-8584-96781B31426F}" type="presParOf" srcId="{88D56EB3-6638-7345-98AD-B5F361CD5947}" destId="{C0180D00-9716-D847-9168-ADF03FD1F37F}" srcOrd="4" destOrd="0" presId="urn:microsoft.com/office/officeart/2008/layout/RadialCluster"/>
    <dgm:cxn modelId="{BC28F18F-0347-D349-9536-1E40346192A5}" type="presParOf" srcId="{88D56EB3-6638-7345-98AD-B5F361CD5947}" destId="{3DAB9154-3084-8249-80BA-8A695D7F7314}" srcOrd="5" destOrd="0" presId="urn:microsoft.com/office/officeart/2008/layout/RadialCluster"/>
    <dgm:cxn modelId="{146806F2-694D-D84A-A11D-53CE46527D1E}" type="presParOf" srcId="{88D56EB3-6638-7345-98AD-B5F361CD5947}" destId="{AA6EDA57-806E-6F42-AB99-6284557B450F}" srcOrd="6" destOrd="0" presId="urn:microsoft.com/office/officeart/2008/layout/RadialCluster"/>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612F4A-D183-0440-A4D7-9F7AC15E068A}" type="doc">
      <dgm:prSet loTypeId="urn:microsoft.com/office/officeart/2008/layout/RadialCluster" loCatId="" qsTypeId="urn:microsoft.com/office/officeart/2005/8/quickstyle/simple3" qsCatId="simple" csTypeId="urn:microsoft.com/office/officeart/2005/8/colors/accent5_2" csCatId="accent5" phldr="1"/>
      <dgm:spPr/>
      <dgm:t>
        <a:bodyPr/>
        <a:lstStyle/>
        <a:p>
          <a:endParaRPr lang="en-US"/>
        </a:p>
      </dgm:t>
    </dgm:pt>
    <dgm:pt modelId="{0B4D9472-556C-8048-BE41-3FEA3A9E7B9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2000" dirty="0" smtClean="0">
              <a:solidFill>
                <a:schemeClr val="bg1"/>
              </a:solidFill>
            </a:rPr>
            <a:t>Disease</a:t>
          </a:r>
          <a:endParaRPr lang="en-US" sz="2000" dirty="0">
            <a:solidFill>
              <a:schemeClr val="bg1"/>
            </a:solidFill>
          </a:endParaRPr>
        </a:p>
      </dgm:t>
    </dgm:pt>
    <dgm:pt modelId="{D7227FED-D9DE-0348-BA9F-1B94D715A227}" type="parTrans" cxnId="{DFF2C135-C5F1-7F48-82CF-23F695F77071}">
      <dgm:prSet/>
      <dgm:spPr/>
      <dgm:t>
        <a:bodyPr/>
        <a:lstStyle/>
        <a:p>
          <a:endParaRPr lang="en-US" sz="1600">
            <a:solidFill>
              <a:schemeClr val="bg1"/>
            </a:solidFill>
          </a:endParaRPr>
        </a:p>
      </dgm:t>
    </dgm:pt>
    <dgm:pt modelId="{375D1C46-8B58-D244-8168-2E39B0348130}" type="sibTrans" cxnId="{DFF2C135-C5F1-7F48-82CF-23F695F77071}">
      <dgm:prSet/>
      <dgm:spPr/>
      <dgm:t>
        <a:bodyPr/>
        <a:lstStyle/>
        <a:p>
          <a:endParaRPr lang="en-US" sz="1600">
            <a:solidFill>
              <a:schemeClr val="bg1"/>
            </a:solidFill>
          </a:endParaRPr>
        </a:p>
      </dgm:t>
    </dgm:pt>
    <dgm:pt modelId="{7AB16235-AA40-AB44-9138-D93A448C7AB4}">
      <dgm:prSet phldrT="[Text]" custT="1"/>
      <dgm:spPr>
        <a:solidFill>
          <a:srgbClr val="128AC5"/>
        </a:solidFill>
        <a:effectLst/>
      </dgm:spPr>
      <dgm:t>
        <a:bodyPr/>
        <a:lstStyle/>
        <a:p>
          <a:r>
            <a:rPr lang="en-US" sz="2000" dirty="0" smtClean="0">
              <a:solidFill>
                <a:schemeClr val="bg1"/>
              </a:solidFill>
            </a:rPr>
            <a:t>Control</a:t>
          </a:r>
          <a:endParaRPr lang="en-US" sz="2000" dirty="0">
            <a:solidFill>
              <a:schemeClr val="bg1"/>
            </a:solidFill>
          </a:endParaRPr>
        </a:p>
      </dgm:t>
    </dgm:pt>
    <dgm:pt modelId="{AF4489B7-E402-A142-AA12-4C9D3A7C97B9}" type="parTrans" cxnId="{0DBE29AA-8826-F040-B245-AF8F59921354}">
      <dgm:prSet/>
      <dgm:spPr/>
      <dgm:t>
        <a:bodyPr/>
        <a:lstStyle/>
        <a:p>
          <a:endParaRPr lang="en-US" sz="1600">
            <a:solidFill>
              <a:schemeClr val="bg1"/>
            </a:solidFill>
          </a:endParaRPr>
        </a:p>
      </dgm:t>
    </dgm:pt>
    <dgm:pt modelId="{2F5A8BC9-A552-C445-86A0-B8A4B15D569F}" type="sibTrans" cxnId="{0DBE29AA-8826-F040-B245-AF8F59921354}">
      <dgm:prSet/>
      <dgm:spPr/>
      <dgm:t>
        <a:bodyPr/>
        <a:lstStyle/>
        <a:p>
          <a:endParaRPr lang="en-US" sz="1600">
            <a:solidFill>
              <a:schemeClr val="bg1"/>
            </a:solidFill>
          </a:endParaRPr>
        </a:p>
      </dgm:t>
    </dgm:pt>
    <dgm:pt modelId="{467081A8-3448-A84F-B944-7C2447687FAA}">
      <dgm:prSet phldrT="[Text]" custT="1"/>
      <dgm:spPr>
        <a:solidFill>
          <a:srgbClr val="53A835"/>
        </a:solidFill>
        <a:effectLst/>
      </dgm:spPr>
      <dgm:t>
        <a:bodyPr/>
        <a:lstStyle/>
        <a:p>
          <a:r>
            <a:rPr lang="en-US" sz="2000" dirty="0" smtClean="0">
              <a:solidFill>
                <a:schemeClr val="bg1"/>
              </a:solidFill>
            </a:rPr>
            <a:t>GFD</a:t>
          </a:r>
          <a:endParaRPr lang="en-US" sz="2000" dirty="0">
            <a:solidFill>
              <a:schemeClr val="bg1"/>
            </a:solidFill>
          </a:endParaRPr>
        </a:p>
      </dgm:t>
    </dgm:pt>
    <dgm:pt modelId="{B7AB56D4-6892-E142-AD17-6DDD02A7E89E}" type="parTrans" cxnId="{6BD492C5-8796-1E44-85D1-A5C8C75E9FFC}">
      <dgm:prSet/>
      <dgm:spPr/>
      <dgm:t>
        <a:bodyPr/>
        <a:lstStyle/>
        <a:p>
          <a:endParaRPr lang="en-US" sz="1600">
            <a:solidFill>
              <a:schemeClr val="bg1"/>
            </a:solidFill>
          </a:endParaRPr>
        </a:p>
      </dgm:t>
    </dgm:pt>
    <dgm:pt modelId="{8318DF38-5B49-BB46-84BB-05A03298FF9D}" type="sibTrans" cxnId="{6BD492C5-8796-1E44-85D1-A5C8C75E9FFC}">
      <dgm:prSet/>
      <dgm:spPr/>
      <dgm:t>
        <a:bodyPr/>
        <a:lstStyle/>
        <a:p>
          <a:endParaRPr lang="en-US" sz="1600">
            <a:solidFill>
              <a:schemeClr val="bg1"/>
            </a:solidFill>
          </a:endParaRPr>
        </a:p>
      </dgm:t>
    </dgm:pt>
    <dgm:pt modelId="{37B30627-B450-154A-88A7-86EECDE3E119}">
      <dgm:prSet phldrT="[Text]" custT="1">
        <dgm:style>
          <a:lnRef idx="1">
            <a:schemeClr val="accent2"/>
          </a:lnRef>
          <a:fillRef idx="3">
            <a:schemeClr val="accent2"/>
          </a:fillRef>
          <a:effectRef idx="2">
            <a:schemeClr val="accent2"/>
          </a:effectRef>
          <a:fontRef idx="minor">
            <a:schemeClr val="lt1"/>
          </a:fontRef>
        </dgm:style>
      </dgm:prSet>
      <dgm:spPr>
        <a:solidFill>
          <a:srgbClr val="D53B2C"/>
        </a:solidFill>
      </dgm:spPr>
      <dgm:t>
        <a:bodyPr/>
        <a:lstStyle/>
        <a:p>
          <a:r>
            <a:rPr lang="en-US" sz="2000" dirty="0" smtClean="0">
              <a:solidFill>
                <a:schemeClr val="bg1"/>
              </a:solidFill>
            </a:rPr>
            <a:t>Active</a:t>
          </a:r>
          <a:endParaRPr lang="en-US" sz="2000" dirty="0">
            <a:solidFill>
              <a:schemeClr val="bg1"/>
            </a:solidFill>
          </a:endParaRPr>
        </a:p>
      </dgm:t>
    </dgm:pt>
    <dgm:pt modelId="{DAFAEED5-5FA0-E54D-A70F-89875F21CD04}" type="parTrans" cxnId="{338304BB-4522-2A47-85B4-D77976796278}">
      <dgm:prSet/>
      <dgm:spPr/>
      <dgm:t>
        <a:bodyPr/>
        <a:lstStyle/>
        <a:p>
          <a:endParaRPr lang="en-US" sz="1600">
            <a:solidFill>
              <a:schemeClr val="bg1"/>
            </a:solidFill>
          </a:endParaRPr>
        </a:p>
      </dgm:t>
    </dgm:pt>
    <dgm:pt modelId="{E4272E28-DC11-944D-9F0C-246CB3C600BF}" type="sibTrans" cxnId="{338304BB-4522-2A47-85B4-D77976796278}">
      <dgm:prSet/>
      <dgm:spPr/>
      <dgm:t>
        <a:bodyPr/>
        <a:lstStyle/>
        <a:p>
          <a:endParaRPr lang="en-US" sz="1600">
            <a:solidFill>
              <a:schemeClr val="bg1"/>
            </a:solidFill>
          </a:endParaRPr>
        </a:p>
      </dgm:t>
    </dgm:pt>
    <dgm:pt modelId="{022CC920-AED7-EA49-AD08-2297FC796388}" type="pres">
      <dgm:prSet presAssocID="{83612F4A-D183-0440-A4D7-9F7AC15E068A}" presName="Name0" presStyleCnt="0">
        <dgm:presLayoutVars>
          <dgm:chMax val="1"/>
          <dgm:chPref val="1"/>
          <dgm:dir/>
          <dgm:animOne val="branch"/>
          <dgm:animLvl val="lvl"/>
        </dgm:presLayoutVars>
      </dgm:prSet>
      <dgm:spPr/>
      <dgm:t>
        <a:bodyPr/>
        <a:lstStyle/>
        <a:p>
          <a:endParaRPr lang="en-US"/>
        </a:p>
      </dgm:t>
    </dgm:pt>
    <dgm:pt modelId="{49057309-9A1A-DB49-89AB-215767BC2114}" type="pres">
      <dgm:prSet presAssocID="{0B4D9472-556C-8048-BE41-3FEA3A9E7B98}" presName="singleCycle" presStyleCnt="0"/>
      <dgm:spPr/>
      <dgm:t>
        <a:bodyPr/>
        <a:lstStyle/>
        <a:p>
          <a:endParaRPr lang="en-US"/>
        </a:p>
      </dgm:t>
    </dgm:pt>
    <dgm:pt modelId="{4A425078-C6C8-9542-8287-4A766E7E3EC2}" type="pres">
      <dgm:prSet presAssocID="{0B4D9472-556C-8048-BE41-3FEA3A9E7B98}" presName="singleCenter" presStyleLbl="node1" presStyleIdx="0" presStyleCnt="4" custLinFactNeighborX="-474" custLinFactNeighborY="-949">
        <dgm:presLayoutVars>
          <dgm:chMax val="7"/>
          <dgm:chPref val="7"/>
        </dgm:presLayoutVars>
      </dgm:prSet>
      <dgm:spPr/>
      <dgm:t>
        <a:bodyPr/>
        <a:lstStyle/>
        <a:p>
          <a:endParaRPr lang="en-US"/>
        </a:p>
      </dgm:t>
    </dgm:pt>
    <dgm:pt modelId="{26CF71A4-36A4-7341-8705-40C2F18B8CF6}" type="pres">
      <dgm:prSet presAssocID="{AF4489B7-E402-A142-AA12-4C9D3A7C97B9}" presName="Name56" presStyleLbl="parChTrans1D2" presStyleIdx="0" presStyleCnt="3"/>
      <dgm:spPr/>
      <dgm:t>
        <a:bodyPr/>
        <a:lstStyle/>
        <a:p>
          <a:endParaRPr lang="en-US"/>
        </a:p>
      </dgm:t>
    </dgm:pt>
    <dgm:pt modelId="{5387C6D9-0B47-0E4E-A9DE-BCB8CA63EBEA}" type="pres">
      <dgm:prSet presAssocID="{7AB16235-AA40-AB44-9138-D93A448C7AB4}" presName="text0" presStyleLbl="node1" presStyleIdx="1" presStyleCnt="4" custScaleX="122419" custScaleY="99209">
        <dgm:presLayoutVars>
          <dgm:bulletEnabled val="1"/>
        </dgm:presLayoutVars>
      </dgm:prSet>
      <dgm:spPr/>
      <dgm:t>
        <a:bodyPr/>
        <a:lstStyle/>
        <a:p>
          <a:endParaRPr lang="en-US"/>
        </a:p>
      </dgm:t>
    </dgm:pt>
    <dgm:pt modelId="{877D0A54-2E90-5040-8F77-C2EBC4EBE7BD}" type="pres">
      <dgm:prSet presAssocID="{B7AB56D4-6892-E142-AD17-6DDD02A7E89E}" presName="Name56" presStyleLbl="parChTrans1D2" presStyleIdx="1" presStyleCnt="3"/>
      <dgm:spPr/>
      <dgm:t>
        <a:bodyPr/>
        <a:lstStyle/>
        <a:p>
          <a:endParaRPr lang="en-US"/>
        </a:p>
      </dgm:t>
    </dgm:pt>
    <dgm:pt modelId="{32D6C2F6-2754-3D49-81F3-F785F12516E3}" type="pres">
      <dgm:prSet presAssocID="{467081A8-3448-A84F-B944-7C2447687FAA}" presName="text0" presStyleLbl="node1" presStyleIdx="2" presStyleCnt="4" custScaleX="122419" custScaleY="99209">
        <dgm:presLayoutVars>
          <dgm:bulletEnabled val="1"/>
        </dgm:presLayoutVars>
      </dgm:prSet>
      <dgm:spPr/>
      <dgm:t>
        <a:bodyPr/>
        <a:lstStyle/>
        <a:p>
          <a:endParaRPr lang="en-US"/>
        </a:p>
      </dgm:t>
    </dgm:pt>
    <dgm:pt modelId="{5C3561B9-E218-294C-A718-A085A491F826}" type="pres">
      <dgm:prSet presAssocID="{DAFAEED5-5FA0-E54D-A70F-89875F21CD04}" presName="Name56" presStyleLbl="parChTrans1D2" presStyleIdx="2" presStyleCnt="3"/>
      <dgm:spPr/>
      <dgm:t>
        <a:bodyPr/>
        <a:lstStyle/>
        <a:p>
          <a:endParaRPr lang="en-US"/>
        </a:p>
      </dgm:t>
    </dgm:pt>
    <dgm:pt modelId="{4BEAA667-2A11-8B4E-8099-B9555C80492B}" type="pres">
      <dgm:prSet presAssocID="{37B30627-B450-154A-88A7-86EECDE3E119}" presName="text0" presStyleLbl="node1" presStyleIdx="3" presStyleCnt="4" custScaleX="122419" custScaleY="99209">
        <dgm:presLayoutVars>
          <dgm:bulletEnabled val="1"/>
        </dgm:presLayoutVars>
      </dgm:prSet>
      <dgm:spPr/>
      <dgm:t>
        <a:bodyPr/>
        <a:lstStyle/>
        <a:p>
          <a:endParaRPr lang="en-US"/>
        </a:p>
      </dgm:t>
    </dgm:pt>
  </dgm:ptLst>
  <dgm:cxnLst>
    <dgm:cxn modelId="{02CF8ACE-3292-894F-9D73-EF12FE4692AD}" type="presOf" srcId="{AF4489B7-E402-A142-AA12-4C9D3A7C97B9}" destId="{26CF71A4-36A4-7341-8705-40C2F18B8CF6}" srcOrd="0" destOrd="0" presId="urn:microsoft.com/office/officeart/2008/layout/RadialCluster"/>
    <dgm:cxn modelId="{727B4E73-83FF-8E41-A9DF-6B75B43D2FFC}" type="presOf" srcId="{83612F4A-D183-0440-A4D7-9F7AC15E068A}" destId="{022CC920-AED7-EA49-AD08-2297FC796388}" srcOrd="0" destOrd="0" presId="urn:microsoft.com/office/officeart/2008/layout/RadialCluster"/>
    <dgm:cxn modelId="{DFF2C135-C5F1-7F48-82CF-23F695F77071}" srcId="{83612F4A-D183-0440-A4D7-9F7AC15E068A}" destId="{0B4D9472-556C-8048-BE41-3FEA3A9E7B98}" srcOrd="0" destOrd="0" parTransId="{D7227FED-D9DE-0348-BA9F-1B94D715A227}" sibTransId="{375D1C46-8B58-D244-8168-2E39B0348130}"/>
    <dgm:cxn modelId="{0DBE29AA-8826-F040-B245-AF8F59921354}" srcId="{0B4D9472-556C-8048-BE41-3FEA3A9E7B98}" destId="{7AB16235-AA40-AB44-9138-D93A448C7AB4}" srcOrd="0" destOrd="0" parTransId="{AF4489B7-E402-A142-AA12-4C9D3A7C97B9}" sibTransId="{2F5A8BC9-A552-C445-86A0-B8A4B15D569F}"/>
    <dgm:cxn modelId="{C2CF323F-51BD-DE4D-BB2A-0347E00950CC}" type="presOf" srcId="{DAFAEED5-5FA0-E54D-A70F-89875F21CD04}" destId="{5C3561B9-E218-294C-A718-A085A491F826}" srcOrd="0" destOrd="0" presId="urn:microsoft.com/office/officeart/2008/layout/RadialCluster"/>
    <dgm:cxn modelId="{B1CEF095-5BBB-8649-8487-A59744FBC633}" type="presOf" srcId="{0B4D9472-556C-8048-BE41-3FEA3A9E7B98}" destId="{4A425078-C6C8-9542-8287-4A766E7E3EC2}" srcOrd="0" destOrd="0" presId="urn:microsoft.com/office/officeart/2008/layout/RadialCluster"/>
    <dgm:cxn modelId="{2520EE6C-4725-5F4A-84AC-6963623D020B}" type="presOf" srcId="{7AB16235-AA40-AB44-9138-D93A448C7AB4}" destId="{5387C6D9-0B47-0E4E-A9DE-BCB8CA63EBEA}" srcOrd="0" destOrd="0" presId="urn:microsoft.com/office/officeart/2008/layout/RadialCluster"/>
    <dgm:cxn modelId="{91E2F176-2AB2-5246-B8B0-4EEFEB516CEA}" type="presOf" srcId="{B7AB56D4-6892-E142-AD17-6DDD02A7E89E}" destId="{877D0A54-2E90-5040-8F77-C2EBC4EBE7BD}" srcOrd="0" destOrd="0" presId="urn:microsoft.com/office/officeart/2008/layout/RadialCluster"/>
    <dgm:cxn modelId="{6BD492C5-8796-1E44-85D1-A5C8C75E9FFC}" srcId="{0B4D9472-556C-8048-BE41-3FEA3A9E7B98}" destId="{467081A8-3448-A84F-B944-7C2447687FAA}" srcOrd="1" destOrd="0" parTransId="{B7AB56D4-6892-E142-AD17-6DDD02A7E89E}" sibTransId="{8318DF38-5B49-BB46-84BB-05A03298FF9D}"/>
    <dgm:cxn modelId="{71AF678F-D401-2D47-ADE8-CEB9FA6E094C}" type="presOf" srcId="{467081A8-3448-A84F-B944-7C2447687FAA}" destId="{32D6C2F6-2754-3D49-81F3-F785F12516E3}" srcOrd="0" destOrd="0" presId="urn:microsoft.com/office/officeart/2008/layout/RadialCluster"/>
    <dgm:cxn modelId="{613D3AFF-21C6-944D-9C70-463165FBFC7E}" type="presOf" srcId="{37B30627-B450-154A-88A7-86EECDE3E119}" destId="{4BEAA667-2A11-8B4E-8099-B9555C80492B}" srcOrd="0" destOrd="0" presId="urn:microsoft.com/office/officeart/2008/layout/RadialCluster"/>
    <dgm:cxn modelId="{338304BB-4522-2A47-85B4-D77976796278}" srcId="{0B4D9472-556C-8048-BE41-3FEA3A9E7B98}" destId="{37B30627-B450-154A-88A7-86EECDE3E119}" srcOrd="2" destOrd="0" parTransId="{DAFAEED5-5FA0-E54D-A70F-89875F21CD04}" sibTransId="{E4272E28-DC11-944D-9F0C-246CB3C600BF}"/>
    <dgm:cxn modelId="{F6784E82-7C5F-B54B-8B7B-FD17972D9FD6}" type="presParOf" srcId="{022CC920-AED7-EA49-AD08-2297FC796388}" destId="{49057309-9A1A-DB49-89AB-215767BC2114}" srcOrd="0" destOrd="0" presId="urn:microsoft.com/office/officeart/2008/layout/RadialCluster"/>
    <dgm:cxn modelId="{9D537EC6-B05F-6847-8364-5DE037A0D164}" type="presParOf" srcId="{49057309-9A1A-DB49-89AB-215767BC2114}" destId="{4A425078-C6C8-9542-8287-4A766E7E3EC2}" srcOrd="0" destOrd="0" presId="urn:microsoft.com/office/officeart/2008/layout/RadialCluster"/>
    <dgm:cxn modelId="{738CD9E5-98CB-E344-A783-0A07FEFC73E4}" type="presParOf" srcId="{49057309-9A1A-DB49-89AB-215767BC2114}" destId="{26CF71A4-36A4-7341-8705-40C2F18B8CF6}" srcOrd="1" destOrd="0" presId="urn:microsoft.com/office/officeart/2008/layout/RadialCluster"/>
    <dgm:cxn modelId="{7083F36E-7EA2-504D-A034-7DE2B21A9F99}" type="presParOf" srcId="{49057309-9A1A-DB49-89AB-215767BC2114}" destId="{5387C6D9-0B47-0E4E-A9DE-BCB8CA63EBEA}" srcOrd="2" destOrd="0" presId="urn:microsoft.com/office/officeart/2008/layout/RadialCluster"/>
    <dgm:cxn modelId="{498F244C-1329-EA4C-A493-7FF7D95C6559}" type="presParOf" srcId="{49057309-9A1A-DB49-89AB-215767BC2114}" destId="{877D0A54-2E90-5040-8F77-C2EBC4EBE7BD}" srcOrd="3" destOrd="0" presId="urn:microsoft.com/office/officeart/2008/layout/RadialCluster"/>
    <dgm:cxn modelId="{81E662BD-7B5E-B648-B103-DCFAFD3D39FC}" type="presParOf" srcId="{49057309-9A1A-DB49-89AB-215767BC2114}" destId="{32D6C2F6-2754-3D49-81F3-F785F12516E3}" srcOrd="4" destOrd="0" presId="urn:microsoft.com/office/officeart/2008/layout/RadialCluster"/>
    <dgm:cxn modelId="{2C4317DA-F2E5-924C-BA76-589BF9784DBA}" type="presParOf" srcId="{49057309-9A1A-DB49-89AB-215767BC2114}" destId="{5C3561B9-E218-294C-A718-A085A491F826}" srcOrd="5" destOrd="0" presId="urn:microsoft.com/office/officeart/2008/layout/RadialCluster"/>
    <dgm:cxn modelId="{0449F26F-D046-1143-85C1-302A0207BA06}" type="presParOf" srcId="{49057309-9A1A-DB49-89AB-215767BC2114}" destId="{4BEAA667-2A11-8B4E-8099-B9555C80492B}" srcOrd="6" destOrd="0" presId="urn:microsoft.com/office/officeart/2008/layout/RadialCluster"/>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7DC8D-36A1-1541-9988-43A8E26D1DAD}">
      <dsp:nvSpPr>
        <dsp:cNvPr id="0" name=""/>
        <dsp:cNvSpPr/>
      </dsp:nvSpPr>
      <dsp:spPr>
        <a:xfrm>
          <a:off x="2095387" y="1489219"/>
          <a:ext cx="1276473" cy="1276473"/>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rgbClr val="FFFFFF"/>
              </a:solidFill>
            </a:rPr>
            <a:t>Tissue</a:t>
          </a:r>
          <a:endParaRPr lang="en-US" sz="2000" kern="1200" dirty="0">
            <a:solidFill>
              <a:srgbClr val="FFFFFF"/>
            </a:solidFill>
          </a:endParaRPr>
        </a:p>
      </dsp:txBody>
      <dsp:txXfrm>
        <a:off x="2157699" y="1551531"/>
        <a:ext cx="1151849" cy="1151849"/>
      </dsp:txXfrm>
    </dsp:sp>
    <dsp:sp modelId="{1DEE8540-2208-474D-BF0E-73C4F41A5725}">
      <dsp:nvSpPr>
        <dsp:cNvPr id="0" name=""/>
        <dsp:cNvSpPr/>
      </dsp:nvSpPr>
      <dsp:spPr>
        <a:xfrm rot="16200000">
          <a:off x="2418350" y="1173946"/>
          <a:ext cx="630546" cy="0"/>
        </a:xfrm>
        <a:custGeom>
          <a:avLst/>
          <a:gdLst/>
          <a:ahLst/>
          <a:cxnLst/>
          <a:rect l="0" t="0" r="0" b="0"/>
          <a:pathLst>
            <a:path>
              <a:moveTo>
                <a:pt x="0" y="0"/>
              </a:moveTo>
              <a:lnTo>
                <a:pt x="630546"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EB0B8E-22A2-9F4D-A9DE-79344BEBEF90}">
      <dsp:nvSpPr>
        <dsp:cNvPr id="0" name=""/>
        <dsp:cNvSpPr/>
      </dsp:nvSpPr>
      <dsp:spPr>
        <a:xfrm>
          <a:off x="2184369" y="-2704"/>
          <a:ext cx="1098509" cy="861378"/>
        </a:xfrm>
        <a:prstGeom prst="roundRect">
          <a:avLst/>
        </a:prstGeom>
        <a:solidFill>
          <a:srgbClr val="80387C"/>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rgbClr val="FFFFFF"/>
              </a:solidFill>
            </a:rPr>
            <a:t>Blood</a:t>
          </a:r>
          <a:endParaRPr lang="en-US" sz="2000" kern="1200" dirty="0">
            <a:solidFill>
              <a:srgbClr val="FFFFFF"/>
            </a:solidFill>
          </a:endParaRPr>
        </a:p>
      </dsp:txBody>
      <dsp:txXfrm>
        <a:off x="2226418" y="39345"/>
        <a:ext cx="1014411" cy="777280"/>
      </dsp:txXfrm>
    </dsp:sp>
    <dsp:sp modelId="{9B111F4A-F6E3-EE44-8E8D-139AB362BC14}">
      <dsp:nvSpPr>
        <dsp:cNvPr id="0" name=""/>
        <dsp:cNvSpPr/>
      </dsp:nvSpPr>
      <dsp:spPr>
        <a:xfrm rot="5400000">
          <a:off x="2418350" y="3080966"/>
          <a:ext cx="630546" cy="0"/>
        </a:xfrm>
        <a:custGeom>
          <a:avLst/>
          <a:gdLst/>
          <a:ahLst/>
          <a:cxnLst/>
          <a:rect l="0" t="0" r="0" b="0"/>
          <a:pathLst>
            <a:path>
              <a:moveTo>
                <a:pt x="0" y="0"/>
              </a:moveTo>
              <a:lnTo>
                <a:pt x="630546"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80462C-E218-2C4F-B4BE-30C3731E516C}">
      <dsp:nvSpPr>
        <dsp:cNvPr id="0" name=""/>
        <dsp:cNvSpPr/>
      </dsp:nvSpPr>
      <dsp:spPr>
        <a:xfrm>
          <a:off x="2184369" y="3396239"/>
          <a:ext cx="1098509" cy="861378"/>
        </a:xfrm>
        <a:prstGeom prst="roundRect">
          <a:avLst/>
        </a:prstGeom>
        <a:solidFill>
          <a:srgbClr val="DF744D"/>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rgbClr val="FFFFFF"/>
              </a:solidFill>
            </a:rPr>
            <a:t>Intestine</a:t>
          </a:r>
          <a:endParaRPr lang="en-US" sz="2000" kern="1200" dirty="0">
            <a:solidFill>
              <a:srgbClr val="FFFFFF"/>
            </a:solidFill>
          </a:endParaRPr>
        </a:p>
      </dsp:txBody>
      <dsp:txXfrm>
        <a:off x="2226418" y="3438288"/>
        <a:ext cx="1014411" cy="777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E2CEC-5D65-A04B-BE86-D7F5F20A7236}">
      <dsp:nvSpPr>
        <dsp:cNvPr id="0" name=""/>
        <dsp:cNvSpPr/>
      </dsp:nvSpPr>
      <dsp:spPr>
        <a:xfrm>
          <a:off x="2330851" y="2022741"/>
          <a:ext cx="1304337" cy="1304337"/>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rgbClr val="FFFFFF"/>
              </a:solidFill>
            </a:rPr>
            <a:t>TCR- Delta Chain</a:t>
          </a:r>
          <a:endParaRPr lang="en-US" sz="2000" kern="1200" dirty="0">
            <a:solidFill>
              <a:srgbClr val="FFFFFF"/>
            </a:solidFill>
          </a:endParaRPr>
        </a:p>
      </dsp:txBody>
      <dsp:txXfrm>
        <a:off x="2394523" y="2086413"/>
        <a:ext cx="1176993" cy="1176993"/>
      </dsp:txXfrm>
    </dsp:sp>
    <dsp:sp modelId="{4882EE87-B262-AF48-A214-BEC09D9C79F7}">
      <dsp:nvSpPr>
        <dsp:cNvPr id="0" name=""/>
        <dsp:cNvSpPr/>
      </dsp:nvSpPr>
      <dsp:spPr>
        <a:xfrm rot="16200000">
          <a:off x="2518252" y="1557973"/>
          <a:ext cx="929536" cy="0"/>
        </a:xfrm>
        <a:custGeom>
          <a:avLst/>
          <a:gdLst/>
          <a:ahLst/>
          <a:cxnLst/>
          <a:rect l="0" t="0" r="0" b="0"/>
          <a:pathLst>
            <a:path>
              <a:moveTo>
                <a:pt x="0" y="0"/>
              </a:moveTo>
              <a:lnTo>
                <a:pt x="929536"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87D7A5-6913-8F4C-BC9B-8AA98AB39430}">
      <dsp:nvSpPr>
        <dsp:cNvPr id="0" name=""/>
        <dsp:cNvSpPr/>
      </dsp:nvSpPr>
      <dsp:spPr>
        <a:xfrm>
          <a:off x="2421666" y="248496"/>
          <a:ext cx="1122707" cy="844708"/>
        </a:xfrm>
        <a:prstGeom prst="roundRect">
          <a:avLst/>
        </a:prstGeom>
        <a:solidFill>
          <a:srgbClr val="C40057"/>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rgbClr val="FFFFFF"/>
              </a:solidFill>
            </a:rPr>
            <a:t>VD1</a:t>
          </a:r>
          <a:endParaRPr lang="en-US" sz="2000" kern="1200" dirty="0">
            <a:solidFill>
              <a:srgbClr val="FFFFFF"/>
            </a:solidFill>
          </a:endParaRPr>
        </a:p>
      </dsp:txBody>
      <dsp:txXfrm>
        <a:off x="2462901" y="289731"/>
        <a:ext cx="1040237" cy="762238"/>
      </dsp:txXfrm>
    </dsp:sp>
    <dsp:sp modelId="{29599BF3-426C-3343-ACBE-D713BBA160CB}">
      <dsp:nvSpPr>
        <dsp:cNvPr id="0" name=""/>
        <dsp:cNvSpPr/>
      </dsp:nvSpPr>
      <dsp:spPr>
        <a:xfrm rot="1800000">
          <a:off x="3594808" y="3202141"/>
          <a:ext cx="602805" cy="0"/>
        </a:xfrm>
        <a:custGeom>
          <a:avLst/>
          <a:gdLst/>
          <a:ahLst/>
          <a:cxnLst/>
          <a:rect l="0" t="0" r="0" b="0"/>
          <a:pathLst>
            <a:path>
              <a:moveTo>
                <a:pt x="0" y="0"/>
              </a:moveTo>
              <a:lnTo>
                <a:pt x="602805"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180D00-9716-D847-9168-ADF03FD1F37F}">
      <dsp:nvSpPr>
        <dsp:cNvPr id="0" name=""/>
        <dsp:cNvSpPr/>
      </dsp:nvSpPr>
      <dsp:spPr>
        <a:xfrm>
          <a:off x="4157233" y="3254586"/>
          <a:ext cx="1122707" cy="844708"/>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rgbClr val="FFFFFF"/>
              </a:solidFill>
            </a:rPr>
            <a:t>DN</a:t>
          </a:r>
          <a:endParaRPr lang="en-US" sz="2000" kern="1200" dirty="0">
            <a:solidFill>
              <a:srgbClr val="FFFFFF"/>
            </a:solidFill>
          </a:endParaRPr>
        </a:p>
      </dsp:txBody>
      <dsp:txXfrm>
        <a:off x="4198468" y="3295821"/>
        <a:ext cx="1040237" cy="762238"/>
      </dsp:txXfrm>
    </dsp:sp>
    <dsp:sp modelId="{3DAB9154-3084-8249-80BA-8A695D7F7314}">
      <dsp:nvSpPr>
        <dsp:cNvPr id="0" name=""/>
        <dsp:cNvSpPr/>
      </dsp:nvSpPr>
      <dsp:spPr>
        <a:xfrm rot="9000000">
          <a:off x="1768426" y="3202141"/>
          <a:ext cx="602805" cy="0"/>
        </a:xfrm>
        <a:custGeom>
          <a:avLst/>
          <a:gdLst/>
          <a:ahLst/>
          <a:cxnLst/>
          <a:rect l="0" t="0" r="0" b="0"/>
          <a:pathLst>
            <a:path>
              <a:moveTo>
                <a:pt x="0" y="0"/>
              </a:moveTo>
              <a:lnTo>
                <a:pt x="602805"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6EDA57-806E-6F42-AB99-6284557B450F}">
      <dsp:nvSpPr>
        <dsp:cNvPr id="0" name=""/>
        <dsp:cNvSpPr/>
      </dsp:nvSpPr>
      <dsp:spPr>
        <a:xfrm>
          <a:off x="686100" y="3254586"/>
          <a:ext cx="1122707" cy="844708"/>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rgbClr val="FFFFFF"/>
              </a:solidFill>
            </a:rPr>
            <a:t>VD2</a:t>
          </a:r>
          <a:endParaRPr lang="en-US" sz="2000" kern="1200" dirty="0">
            <a:solidFill>
              <a:srgbClr val="FFFFFF"/>
            </a:solidFill>
          </a:endParaRPr>
        </a:p>
      </dsp:txBody>
      <dsp:txXfrm>
        <a:off x="727335" y="3295821"/>
        <a:ext cx="1040237" cy="7622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25078-C6C8-9542-8287-4A766E7E3EC2}">
      <dsp:nvSpPr>
        <dsp:cNvPr id="0" name=""/>
        <dsp:cNvSpPr/>
      </dsp:nvSpPr>
      <dsp:spPr>
        <a:xfrm>
          <a:off x="2177755" y="2008247"/>
          <a:ext cx="1319809" cy="1319809"/>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rPr>
            <a:t>Disease</a:t>
          </a:r>
          <a:endParaRPr lang="en-US" sz="2000" kern="1200" dirty="0">
            <a:solidFill>
              <a:schemeClr val="bg1"/>
            </a:solidFill>
          </a:endParaRPr>
        </a:p>
      </dsp:txBody>
      <dsp:txXfrm>
        <a:off x="2242183" y="2072675"/>
        <a:ext cx="1190953" cy="1190953"/>
      </dsp:txXfrm>
    </dsp:sp>
    <dsp:sp modelId="{26CF71A4-36A4-7341-8705-40C2F18B8CF6}">
      <dsp:nvSpPr>
        <dsp:cNvPr id="0" name=""/>
        <dsp:cNvSpPr/>
      </dsp:nvSpPr>
      <dsp:spPr>
        <a:xfrm rot="16233219">
          <a:off x="2402919" y="1562847"/>
          <a:ext cx="890841" cy="0"/>
        </a:xfrm>
        <a:custGeom>
          <a:avLst/>
          <a:gdLst/>
          <a:ahLst/>
          <a:cxnLst/>
          <a:rect l="0" t="0" r="0" b="0"/>
          <a:pathLst>
            <a:path>
              <a:moveTo>
                <a:pt x="0" y="0"/>
              </a:moveTo>
              <a:lnTo>
                <a:pt x="890841" y="0"/>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87C6D9-0B47-0E4E-A9DE-BCB8CA63EBEA}">
      <dsp:nvSpPr>
        <dsp:cNvPr id="0" name=""/>
        <dsp:cNvSpPr/>
      </dsp:nvSpPr>
      <dsp:spPr>
        <a:xfrm>
          <a:off x="2315624" y="240169"/>
          <a:ext cx="1082517" cy="877277"/>
        </a:xfrm>
        <a:prstGeom prst="roundRect">
          <a:avLst/>
        </a:prstGeom>
        <a:solidFill>
          <a:srgbClr val="128AC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rPr>
            <a:t>Control</a:t>
          </a:r>
          <a:endParaRPr lang="en-US" sz="2000" kern="1200" dirty="0">
            <a:solidFill>
              <a:schemeClr val="bg1"/>
            </a:solidFill>
          </a:endParaRPr>
        </a:p>
      </dsp:txBody>
      <dsp:txXfrm>
        <a:off x="2358449" y="282994"/>
        <a:ext cx="996867" cy="791627"/>
      </dsp:txXfrm>
    </dsp:sp>
    <dsp:sp modelId="{877D0A54-2E90-5040-8F77-C2EBC4EBE7BD}">
      <dsp:nvSpPr>
        <dsp:cNvPr id="0" name=""/>
        <dsp:cNvSpPr/>
      </dsp:nvSpPr>
      <dsp:spPr>
        <a:xfrm rot="1839511">
          <a:off x="3450911" y="3229519"/>
          <a:ext cx="667519" cy="0"/>
        </a:xfrm>
        <a:custGeom>
          <a:avLst/>
          <a:gdLst/>
          <a:ahLst/>
          <a:cxnLst/>
          <a:rect l="0" t="0" r="0" b="0"/>
          <a:pathLst>
            <a:path>
              <a:moveTo>
                <a:pt x="0" y="0"/>
              </a:moveTo>
              <a:lnTo>
                <a:pt x="667519" y="0"/>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D6C2F6-2754-3D49-81F3-F785F12516E3}">
      <dsp:nvSpPr>
        <dsp:cNvPr id="0" name=""/>
        <dsp:cNvSpPr/>
      </dsp:nvSpPr>
      <dsp:spPr>
        <a:xfrm>
          <a:off x="4071778" y="3281917"/>
          <a:ext cx="1082517" cy="877277"/>
        </a:xfrm>
        <a:prstGeom prst="roundRect">
          <a:avLst/>
        </a:prstGeom>
        <a:solidFill>
          <a:srgbClr val="53A83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rPr>
            <a:t>GFD</a:t>
          </a:r>
          <a:endParaRPr lang="en-US" sz="2000" kern="1200" dirty="0">
            <a:solidFill>
              <a:schemeClr val="bg1"/>
            </a:solidFill>
          </a:endParaRPr>
        </a:p>
      </dsp:txBody>
      <dsp:txXfrm>
        <a:off x="4114603" y="3324742"/>
        <a:ext cx="996867" cy="791627"/>
      </dsp:txXfrm>
    </dsp:sp>
    <dsp:sp modelId="{5C3561B9-E218-294C-A718-A085A491F826}">
      <dsp:nvSpPr>
        <dsp:cNvPr id="0" name=""/>
        <dsp:cNvSpPr/>
      </dsp:nvSpPr>
      <dsp:spPr>
        <a:xfrm rot="8927302">
          <a:off x="1596652" y="3230297"/>
          <a:ext cx="626438" cy="0"/>
        </a:xfrm>
        <a:custGeom>
          <a:avLst/>
          <a:gdLst/>
          <a:ahLst/>
          <a:cxnLst/>
          <a:rect l="0" t="0" r="0" b="0"/>
          <a:pathLst>
            <a:path>
              <a:moveTo>
                <a:pt x="0" y="0"/>
              </a:moveTo>
              <a:lnTo>
                <a:pt x="626438" y="0"/>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AA667-2A11-8B4E-8099-B9555C80492B}">
      <dsp:nvSpPr>
        <dsp:cNvPr id="0" name=""/>
        <dsp:cNvSpPr/>
      </dsp:nvSpPr>
      <dsp:spPr>
        <a:xfrm>
          <a:off x="559471" y="3281917"/>
          <a:ext cx="1082517" cy="877277"/>
        </a:xfrm>
        <a:prstGeom prst="roundRect">
          <a:avLst/>
        </a:prstGeom>
        <a:solidFill>
          <a:srgbClr val="D53B2C"/>
        </a:solidFill>
        <a:ln w="6350" cap="flat" cmpd="sng" algn="ctr">
          <a:solidFill>
            <a:schemeClr val="accent2"/>
          </a:solidFill>
          <a:prstDash val="solid"/>
          <a:miter lim="800000"/>
        </a:ln>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rPr>
            <a:t>Active</a:t>
          </a:r>
          <a:endParaRPr lang="en-US" sz="2000" kern="1200" dirty="0">
            <a:solidFill>
              <a:schemeClr val="bg1"/>
            </a:solidFill>
          </a:endParaRPr>
        </a:p>
      </dsp:txBody>
      <dsp:txXfrm>
        <a:off x="602296" y="3324742"/>
        <a:ext cx="996867" cy="791627"/>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smtClean="0"/>
              <a:t>Click to edit Master title style</a:t>
            </a:r>
            <a:endParaRPr lang="en-US" dirty="0"/>
          </a:p>
        </p:txBody>
      </p:sp>
      <p:sp>
        <p:nvSpPr>
          <p:cNvPr id="3" name="Subtitle 2"/>
          <p:cNvSpPr>
            <a:spLocks noGrp="1"/>
          </p:cNvSpPr>
          <p:nvPr>
            <p:ph type="subTitle" idx="1"/>
          </p:nvPr>
        </p:nvSpPr>
        <p:spPr>
          <a:xfrm>
            <a:off x="4114800" y="23053044"/>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7AC0FB6-6430-419A-8022-D615866266F9}" type="datetimeFigureOut">
              <a:rPr lang="en-US" smtClean="0"/>
              <a:t>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285786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AC0FB6-6430-419A-8022-D615866266F9}" type="datetimeFigureOut">
              <a:rPr lang="en-US" smtClean="0"/>
              <a:t>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107928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1"/>
            <a:ext cx="709803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2" y="2336801"/>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AC0FB6-6430-419A-8022-D615866266F9}" type="datetimeFigureOut">
              <a:rPr lang="en-US" smtClean="0"/>
              <a:t>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2194335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AC0FB6-6430-419A-8022-D615866266F9}" type="datetimeFigureOut">
              <a:rPr lang="en-US" smtClean="0"/>
              <a:t>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277767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5"/>
            <a:ext cx="28392120" cy="18257517"/>
          </a:xfrm>
        </p:spPr>
        <p:txBody>
          <a:bodyPr anchor="b"/>
          <a:lstStyle>
            <a:lvl1pPr>
              <a:defRPr sz="21600"/>
            </a:lvl1pPr>
          </a:lstStyle>
          <a:p>
            <a:r>
              <a:rPr lang="en-US" smtClean="0"/>
              <a:t>Click to edit Master title style</a:t>
            </a:r>
            <a:endParaRPr lang="en-US" dirty="0"/>
          </a:p>
        </p:txBody>
      </p:sp>
      <p:sp>
        <p:nvSpPr>
          <p:cNvPr id="3" name="Text Placeholder 2"/>
          <p:cNvSpPr>
            <a:spLocks noGrp="1"/>
          </p:cNvSpPr>
          <p:nvPr>
            <p:ph type="body" idx="1"/>
          </p:nvPr>
        </p:nvSpPr>
        <p:spPr>
          <a:xfrm>
            <a:off x="2245997" y="29372575"/>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AC0FB6-6430-419A-8022-D615866266F9}" type="datetimeFigureOut">
              <a:rPr lang="en-US" smtClean="0"/>
              <a:t>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290856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11684001"/>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11684001"/>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7AC0FB6-6430-419A-8022-D615866266F9}" type="datetimeFigureOut">
              <a:rPr lang="en-US" smtClean="0"/>
              <a:t>11/1/15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2628847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2"/>
            <a:ext cx="2839212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10759444"/>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2267431" y="16032481"/>
            <a:ext cx="13926024"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2" y="10759444"/>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16664942" y="16032481"/>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7AC0FB6-6430-419A-8022-D615866266F9}" type="datetimeFigureOut">
              <a:rPr lang="en-US" smtClean="0"/>
              <a:t>11/1/15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3259058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AC0FB6-6430-419A-8022-D615866266F9}" type="datetimeFigureOut">
              <a:rPr lang="en-US" smtClean="0"/>
              <a:t>11/1/15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1124965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C0FB6-6430-419A-8022-D615866266F9}" type="datetimeFigureOut">
              <a:rPr lang="en-US" smtClean="0"/>
              <a:t>11/1/15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2672016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31" y="2926080"/>
            <a:ext cx="10617041" cy="10241280"/>
          </a:xfrm>
        </p:spPr>
        <p:txBody>
          <a:bodyPr anchor="b"/>
          <a:lstStyle>
            <a:lvl1pPr>
              <a:defRPr sz="11520"/>
            </a:lvl1pPr>
          </a:lstStyle>
          <a:p>
            <a:r>
              <a:rPr lang="en-US" smtClean="0"/>
              <a:t>Click to edit Master title style</a:t>
            </a:r>
            <a:endParaRPr lang="en-US" dirty="0"/>
          </a:p>
        </p:txBody>
      </p:sp>
      <p:sp>
        <p:nvSpPr>
          <p:cNvPr id="3" name="Content Placeholder 2"/>
          <p:cNvSpPr>
            <a:spLocks noGrp="1"/>
          </p:cNvSpPr>
          <p:nvPr>
            <p:ph idx="1"/>
          </p:nvPr>
        </p:nvSpPr>
        <p:spPr>
          <a:xfrm>
            <a:off x="13994608" y="6319531"/>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31" y="13167361"/>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C0FB6-6430-419A-8022-D615866266F9}" type="datetimeFigureOut">
              <a:rPr lang="en-US" smtClean="0"/>
              <a:t>11/1/15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1649172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31" y="2926080"/>
            <a:ext cx="10617041" cy="10241280"/>
          </a:xfrm>
        </p:spPr>
        <p:txBody>
          <a:bodyPr anchor="b"/>
          <a:lstStyle>
            <a:lvl1pPr>
              <a:defRPr sz="11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6319531"/>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smtClean="0"/>
              <a:t>Click icon to add picture</a:t>
            </a:r>
            <a:endParaRPr lang="en-US" dirty="0"/>
          </a:p>
        </p:txBody>
      </p:sp>
      <p:sp>
        <p:nvSpPr>
          <p:cNvPr id="4" name="Text Placeholder 3"/>
          <p:cNvSpPr>
            <a:spLocks noGrp="1"/>
          </p:cNvSpPr>
          <p:nvPr>
            <p:ph type="body" sz="half" idx="2"/>
          </p:nvPr>
        </p:nvSpPr>
        <p:spPr>
          <a:xfrm>
            <a:off x="2267431" y="13167361"/>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C0FB6-6430-419A-8022-D615866266F9}" type="datetimeFigureOut">
              <a:rPr lang="en-US" smtClean="0"/>
              <a:t>11/1/15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862F4-212A-4357-AD6C-4A123FBC9803}" type="slidenum">
              <a:rPr lang="en-US" smtClean="0"/>
              <a:t>‹#›</a:t>
            </a:fld>
            <a:endParaRPr lang="en-US"/>
          </a:p>
        </p:txBody>
      </p:sp>
    </p:spTree>
    <p:extLst>
      <p:ext uri="{BB962C8B-B14F-4D97-AF65-F5344CB8AC3E}">
        <p14:creationId xmlns:p14="http://schemas.microsoft.com/office/powerpoint/2010/main" val="12134513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2"/>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11684001"/>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40680651"/>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17AC0FB6-6430-419A-8022-D615866266F9}" type="datetimeFigureOut">
              <a:rPr lang="en-US" smtClean="0"/>
              <a:t>11/1/15</a:t>
            </a:fld>
            <a:endParaRPr lang="en-US"/>
          </a:p>
        </p:txBody>
      </p:sp>
      <p:sp>
        <p:nvSpPr>
          <p:cNvPr id="5" name="Footer Placeholder 4"/>
          <p:cNvSpPr>
            <a:spLocks noGrp="1"/>
          </p:cNvSpPr>
          <p:nvPr>
            <p:ph type="ftr" sz="quarter" idx="3"/>
          </p:nvPr>
        </p:nvSpPr>
        <p:spPr>
          <a:xfrm>
            <a:off x="10904220" y="40680651"/>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1"/>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990862F4-212A-4357-AD6C-4A123FBC9803}" type="slidenum">
              <a:rPr lang="en-US" smtClean="0"/>
              <a:t>‹#›</a:t>
            </a:fld>
            <a:endParaRPr lang="en-US"/>
          </a:p>
        </p:txBody>
      </p:sp>
    </p:spTree>
    <p:extLst>
      <p:ext uri="{BB962C8B-B14F-4D97-AF65-F5344CB8AC3E}">
        <p14:creationId xmlns:p14="http://schemas.microsoft.com/office/powerpoint/2010/main" val="141205359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4.png"/><Relationship Id="rId21" Type="http://schemas.openxmlformats.org/officeDocument/2006/relationships/image" Target="../media/image5.emf"/><Relationship Id="rId22" Type="http://schemas.openxmlformats.org/officeDocument/2006/relationships/image" Target="../media/image6.emf"/><Relationship Id="rId23" Type="http://schemas.openxmlformats.org/officeDocument/2006/relationships/image" Target="../media/image7.emf"/><Relationship Id="rId24" Type="http://schemas.openxmlformats.org/officeDocument/2006/relationships/image" Target="../media/image8.png"/><Relationship Id="rId25" Type="http://schemas.openxmlformats.org/officeDocument/2006/relationships/image" Target="../media/image9.png"/><Relationship Id="rId26" Type="http://schemas.openxmlformats.org/officeDocument/2006/relationships/image" Target="../media/image10.png"/><Relationship Id="rId27" Type="http://schemas.openxmlformats.org/officeDocument/2006/relationships/image" Target="../media/image11.png"/><Relationship Id="rId28" Type="http://schemas.openxmlformats.org/officeDocument/2006/relationships/image" Target="../media/image12.png"/><Relationship Id="rId29"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emf"/><Relationship Id="rId4" Type="http://schemas.openxmlformats.org/officeDocument/2006/relationships/diagramData" Target="../diagrams/data1.xml"/><Relationship Id="rId5" Type="http://schemas.openxmlformats.org/officeDocument/2006/relationships/diagramLayout" Target="../diagrams/layout1.xml"/><Relationship Id="rId30" Type="http://schemas.openxmlformats.org/officeDocument/2006/relationships/image" Target="../media/image14.emf"/><Relationship Id="rId31" Type="http://schemas.openxmlformats.org/officeDocument/2006/relationships/image" Target="../media/image15.emf"/><Relationship Id="rId32" Type="http://schemas.openxmlformats.org/officeDocument/2006/relationships/image" Target="../media/image16.png"/><Relationship Id="rId9" Type="http://schemas.openxmlformats.org/officeDocument/2006/relationships/diagramData" Target="../diagrams/data2.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33" Type="http://schemas.openxmlformats.org/officeDocument/2006/relationships/image" Target="../media/image17.png"/><Relationship Id="rId34" Type="http://schemas.openxmlformats.org/officeDocument/2006/relationships/image" Target="../media/image18.emf"/><Relationship Id="rId10" Type="http://schemas.openxmlformats.org/officeDocument/2006/relationships/diagramLayout" Target="../diagrams/layout2.xml"/><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diagramData" Target="../diagrams/data3.xml"/><Relationship Id="rId15" Type="http://schemas.openxmlformats.org/officeDocument/2006/relationships/diagramLayout" Target="../diagrams/layout3.xml"/><Relationship Id="rId16" Type="http://schemas.openxmlformats.org/officeDocument/2006/relationships/diagramQuickStyle" Target="../diagrams/quickStyle3.xml"/><Relationship Id="rId17" Type="http://schemas.openxmlformats.org/officeDocument/2006/relationships/diagramColors" Target="../diagrams/colors3.xml"/><Relationship Id="rId18" Type="http://schemas.microsoft.com/office/2007/relationships/diagramDrawing" Target="../diagrams/drawing3.xml"/><Relationship Id="rId1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0" y="0"/>
            <a:ext cx="32991804" cy="2743439"/>
          </a:xfrm>
          <a:prstGeom prst="rect">
            <a:avLst/>
          </a:prstGeom>
          <a:effectLst>
            <a:outerShdw blurRad="50800" dist="38100" dir="5400000" algn="t" rotWithShape="0">
              <a:prstClr val="black">
                <a:alpha val="40000"/>
              </a:prstClr>
            </a:outerShdw>
          </a:effectLst>
        </p:spPr>
      </p:pic>
      <p:sp>
        <p:nvSpPr>
          <p:cNvPr id="14" name="Rectangle 13"/>
          <p:cNvSpPr/>
          <p:nvPr/>
        </p:nvSpPr>
        <p:spPr>
          <a:xfrm>
            <a:off x="507979" y="635034"/>
            <a:ext cx="24738772" cy="1323439"/>
          </a:xfrm>
          <a:prstGeom prst="rect">
            <a:avLst/>
          </a:prstGeom>
        </p:spPr>
        <p:txBody>
          <a:bodyPr wrap="square">
            <a:spAutoFit/>
          </a:bodyPr>
          <a:lstStyle/>
          <a:p>
            <a:r>
              <a:rPr lang="en-US" sz="8000" dirty="0" smtClean="0">
                <a:solidFill>
                  <a:schemeClr val="bg1"/>
                </a:solidFill>
                <a:latin typeface="Franklin Gothic Demi" panose="020B0703020102020204" pitchFamily="34" charset="0"/>
                <a:ea typeface="Verdana" panose="020B0604030504040204" pitchFamily="34" charset="0"/>
                <a:cs typeface="Verdana" panose="020B0604030504040204" pitchFamily="34" charset="0"/>
              </a:rPr>
              <a:t>Characterizing TCR γδ T cells in tissues and disease</a:t>
            </a:r>
          </a:p>
        </p:txBody>
      </p:sp>
      <p:sp>
        <p:nvSpPr>
          <p:cNvPr id="5" name="Rectangle 4"/>
          <p:cNvSpPr/>
          <p:nvPr/>
        </p:nvSpPr>
        <p:spPr>
          <a:xfrm>
            <a:off x="-186252" y="2774161"/>
            <a:ext cx="31695343" cy="707886"/>
          </a:xfrm>
          <a:prstGeom prst="rect">
            <a:avLst/>
          </a:prstGeom>
        </p:spPr>
        <p:txBody>
          <a:bodyPr wrap="square">
            <a:spAutoFit/>
          </a:bodyPr>
          <a:lstStyle/>
          <a:p>
            <a:pPr algn="ctr"/>
            <a:r>
              <a:rPr lang="en-US" sz="4000" b="1" dirty="0">
                <a:latin typeface="Halventica"/>
                <a:cs typeface="Halventica"/>
              </a:rPr>
              <a:t>Mayassi </a:t>
            </a:r>
            <a:r>
              <a:rPr lang="en-US" sz="4000" b="1" dirty="0" smtClean="0">
                <a:latin typeface="Halventica"/>
                <a:cs typeface="Halventica"/>
              </a:rPr>
              <a:t>T</a:t>
            </a:r>
            <a:r>
              <a:rPr lang="en-US" sz="4000" b="1" baseline="30000" dirty="0" smtClean="0">
                <a:latin typeface="Halventica"/>
                <a:cs typeface="Halventica"/>
              </a:rPr>
              <a:t>1</a:t>
            </a:r>
            <a:r>
              <a:rPr lang="en-US" sz="4000" b="1" dirty="0" smtClean="0">
                <a:latin typeface="Halventica"/>
                <a:cs typeface="Halventica"/>
              </a:rPr>
              <a:t>, </a:t>
            </a:r>
            <a:r>
              <a:rPr lang="en-US" sz="4000" b="1" dirty="0">
                <a:latin typeface="Halventica"/>
                <a:cs typeface="Halventica"/>
              </a:rPr>
              <a:t>Ladell </a:t>
            </a:r>
            <a:r>
              <a:rPr lang="en-US" sz="4000" b="1" dirty="0" smtClean="0">
                <a:latin typeface="Halventica"/>
                <a:cs typeface="Halventica"/>
              </a:rPr>
              <a:t>K</a:t>
            </a:r>
            <a:r>
              <a:rPr lang="en-US" sz="4000" b="1" baseline="30000" dirty="0" smtClean="0">
                <a:latin typeface="Halventica"/>
                <a:cs typeface="Halventica"/>
              </a:rPr>
              <a:t>2</a:t>
            </a:r>
            <a:r>
              <a:rPr lang="en-US" sz="4000" b="1" dirty="0" smtClean="0">
                <a:latin typeface="Halventica"/>
                <a:cs typeface="Halventica"/>
              </a:rPr>
              <a:t>, </a:t>
            </a:r>
            <a:r>
              <a:rPr lang="en-US" sz="4000" b="1" dirty="0">
                <a:latin typeface="Halventica"/>
                <a:cs typeface="Halventica"/>
              </a:rPr>
              <a:t>Gudjonson </a:t>
            </a:r>
            <a:r>
              <a:rPr lang="en-US" sz="4000" b="1" dirty="0" smtClean="0">
                <a:latin typeface="Halventica"/>
                <a:cs typeface="Halventica"/>
              </a:rPr>
              <a:t>H</a:t>
            </a:r>
            <a:r>
              <a:rPr lang="en-US" sz="4000" b="1" baseline="30000" dirty="0" smtClean="0">
                <a:latin typeface="Halventica"/>
                <a:cs typeface="Halventica"/>
              </a:rPr>
              <a:t>1</a:t>
            </a:r>
            <a:r>
              <a:rPr lang="en-US" sz="4000" b="1" dirty="0" smtClean="0">
                <a:latin typeface="Halventica"/>
                <a:cs typeface="Halventica"/>
              </a:rPr>
              <a:t>, </a:t>
            </a:r>
            <a:r>
              <a:rPr lang="en-US" sz="4000" b="1" dirty="0">
                <a:latin typeface="Halventica"/>
                <a:cs typeface="Halventica"/>
              </a:rPr>
              <a:t>Ciszewski </a:t>
            </a:r>
            <a:r>
              <a:rPr lang="en-US" sz="4000" b="1" dirty="0" smtClean="0">
                <a:latin typeface="Halventica"/>
                <a:cs typeface="Halventica"/>
              </a:rPr>
              <a:t>C</a:t>
            </a:r>
            <a:r>
              <a:rPr lang="en-US" sz="4000" b="1" baseline="30000" dirty="0" smtClean="0">
                <a:latin typeface="Halventica"/>
                <a:cs typeface="Halventica"/>
              </a:rPr>
              <a:t>1</a:t>
            </a:r>
            <a:r>
              <a:rPr lang="en-US" sz="4000" b="1" dirty="0" smtClean="0">
                <a:latin typeface="Halventica"/>
                <a:cs typeface="Halventica"/>
              </a:rPr>
              <a:t>, </a:t>
            </a:r>
            <a:r>
              <a:rPr lang="en-US" sz="4000" b="1" dirty="0">
                <a:latin typeface="Halventica"/>
                <a:cs typeface="Halventica"/>
              </a:rPr>
              <a:t>McLaren </a:t>
            </a:r>
            <a:r>
              <a:rPr lang="en-US" sz="4000" b="1" dirty="0" smtClean="0">
                <a:latin typeface="Halventica"/>
                <a:cs typeface="Halventica"/>
              </a:rPr>
              <a:t>J</a:t>
            </a:r>
            <a:r>
              <a:rPr lang="en-US" sz="4000" b="1" baseline="30000" dirty="0" smtClean="0">
                <a:latin typeface="Halventica"/>
                <a:cs typeface="Halventica"/>
              </a:rPr>
              <a:t>1</a:t>
            </a:r>
            <a:r>
              <a:rPr lang="en-US" sz="4000" b="1" dirty="0" smtClean="0">
                <a:latin typeface="Halventica"/>
                <a:cs typeface="Halventica"/>
              </a:rPr>
              <a:t>, </a:t>
            </a:r>
            <a:r>
              <a:rPr lang="en-US" sz="4000" b="1" dirty="0">
                <a:latin typeface="Halventica"/>
                <a:cs typeface="Halventica"/>
              </a:rPr>
              <a:t>Lesko </a:t>
            </a:r>
            <a:r>
              <a:rPr lang="en-US" sz="4000" b="1" dirty="0" smtClean="0">
                <a:latin typeface="Halventica"/>
                <a:cs typeface="Halventica"/>
              </a:rPr>
              <a:t>K</a:t>
            </a:r>
            <a:r>
              <a:rPr lang="en-US" sz="4000" b="1" baseline="30000" dirty="0" smtClean="0">
                <a:latin typeface="Halventica"/>
                <a:cs typeface="Halventica"/>
              </a:rPr>
              <a:t>1</a:t>
            </a:r>
            <a:r>
              <a:rPr lang="en-US" sz="4000" b="1" dirty="0" smtClean="0">
                <a:latin typeface="Halventica"/>
                <a:cs typeface="Halventica"/>
              </a:rPr>
              <a:t>, </a:t>
            </a:r>
            <a:r>
              <a:rPr lang="en-US" sz="4000" b="1" dirty="0">
                <a:latin typeface="Halventica"/>
                <a:cs typeface="Halventica"/>
              </a:rPr>
              <a:t>Lawrence </a:t>
            </a:r>
            <a:r>
              <a:rPr lang="en-US" sz="4000" b="1" dirty="0" smtClean="0">
                <a:latin typeface="Halventica"/>
                <a:cs typeface="Halventica"/>
              </a:rPr>
              <a:t>I</a:t>
            </a:r>
            <a:r>
              <a:rPr lang="en-US" sz="4000" b="1" baseline="30000" dirty="0" smtClean="0">
                <a:latin typeface="Halventica"/>
                <a:cs typeface="Halventica"/>
              </a:rPr>
              <a:t>1</a:t>
            </a:r>
            <a:r>
              <a:rPr lang="en-US" sz="4000" b="1" dirty="0" smtClean="0">
                <a:latin typeface="Halventica"/>
                <a:cs typeface="Halventica"/>
              </a:rPr>
              <a:t>, </a:t>
            </a:r>
            <a:r>
              <a:rPr lang="en-US" sz="4000" b="1" dirty="0">
                <a:latin typeface="Halventica"/>
                <a:cs typeface="Halventica"/>
              </a:rPr>
              <a:t>Sayegh </a:t>
            </a:r>
            <a:r>
              <a:rPr lang="en-US" sz="4000" b="1" dirty="0" smtClean="0">
                <a:latin typeface="Halventica"/>
                <a:cs typeface="Halventica"/>
              </a:rPr>
              <a:t>H</a:t>
            </a:r>
            <a:r>
              <a:rPr lang="en-US" sz="4000" b="1" baseline="30000" dirty="0" smtClean="0">
                <a:latin typeface="Halventica"/>
                <a:cs typeface="Halventica"/>
              </a:rPr>
              <a:t>1</a:t>
            </a:r>
            <a:r>
              <a:rPr lang="en-US" sz="4000" b="1" dirty="0" smtClean="0">
                <a:latin typeface="Halventica"/>
                <a:cs typeface="Halventica"/>
              </a:rPr>
              <a:t>, </a:t>
            </a:r>
            <a:r>
              <a:rPr lang="en-US" sz="4000" b="1" dirty="0">
                <a:latin typeface="Halventica"/>
                <a:cs typeface="Halventica"/>
              </a:rPr>
              <a:t>Dinner </a:t>
            </a:r>
            <a:r>
              <a:rPr lang="en-US" sz="4000" b="1" dirty="0" smtClean="0">
                <a:latin typeface="Halventica"/>
                <a:cs typeface="Halventica"/>
              </a:rPr>
              <a:t>A</a:t>
            </a:r>
            <a:r>
              <a:rPr lang="en-US" sz="4000" b="1" baseline="30000" dirty="0" smtClean="0">
                <a:latin typeface="Halventica"/>
                <a:cs typeface="Halventica"/>
              </a:rPr>
              <a:t>1</a:t>
            </a:r>
            <a:r>
              <a:rPr lang="en-US" sz="4000" b="1" dirty="0" smtClean="0">
                <a:latin typeface="Halventica"/>
                <a:cs typeface="Halventica"/>
              </a:rPr>
              <a:t>, </a:t>
            </a:r>
            <a:r>
              <a:rPr lang="en-US" sz="4000" b="1" dirty="0">
                <a:latin typeface="Halventica"/>
                <a:cs typeface="Halventica"/>
              </a:rPr>
              <a:t>Price </a:t>
            </a:r>
            <a:r>
              <a:rPr lang="en-US" sz="4000" b="1" dirty="0" smtClean="0">
                <a:latin typeface="Halventica"/>
                <a:cs typeface="Halventica"/>
              </a:rPr>
              <a:t>D</a:t>
            </a:r>
            <a:r>
              <a:rPr lang="en-US" sz="4000" b="1" baseline="30000" dirty="0">
                <a:latin typeface="Halventica"/>
                <a:cs typeface="Halventica"/>
              </a:rPr>
              <a:t>2</a:t>
            </a:r>
            <a:r>
              <a:rPr lang="en-US" sz="4000" b="1" dirty="0" smtClean="0">
                <a:latin typeface="Halventica"/>
                <a:cs typeface="Halventica"/>
              </a:rPr>
              <a:t>, Jabri B</a:t>
            </a:r>
            <a:r>
              <a:rPr lang="en-US" sz="4000" b="1" baseline="30000" dirty="0">
                <a:latin typeface="Halventica"/>
                <a:cs typeface="Halventica"/>
              </a:rPr>
              <a:t>1</a:t>
            </a:r>
            <a:endParaRPr lang="en-US" sz="4000" b="1" dirty="0">
              <a:latin typeface="Halventica"/>
              <a:cs typeface="Halventica"/>
            </a:endParaRPr>
          </a:p>
        </p:txBody>
      </p:sp>
      <p:sp>
        <p:nvSpPr>
          <p:cNvPr id="7" name="Rectangle 6"/>
          <p:cNvSpPr/>
          <p:nvPr/>
        </p:nvSpPr>
        <p:spPr>
          <a:xfrm>
            <a:off x="507979" y="4290297"/>
            <a:ext cx="12039622" cy="11194862"/>
          </a:xfrm>
          <a:prstGeom prst="rect">
            <a:avLst/>
          </a:prstGeom>
          <a:noFill/>
          <a:ln>
            <a:solidFill>
              <a:schemeClr val="tx1"/>
            </a:solidFill>
          </a:ln>
          <a:effectLst/>
        </p:spPr>
        <p:txBody>
          <a:bodyPr wrap="square">
            <a:spAutoFit/>
          </a:bodyPr>
          <a:lstStyle/>
          <a:p>
            <a:pPr algn="just">
              <a:lnSpc>
                <a:spcPct val="107000"/>
              </a:lnSpc>
              <a:spcAft>
                <a:spcPts val="800"/>
              </a:spcAft>
            </a:pPr>
            <a:r>
              <a:rPr lang="en-US" sz="4000" b="1" u="sng" dirty="0" smtClean="0">
                <a:solidFill>
                  <a:srgbClr val="6E0B0A"/>
                </a:solidFill>
                <a:latin typeface="Helvetica" panose="020B0604020202020204" pitchFamily="34" charset="0"/>
                <a:ea typeface="맑은 고딕" panose="020B0503020000020004" pitchFamily="50" charset="-127"/>
                <a:cs typeface="Helvetica" panose="020B0604020202020204" pitchFamily="34" charset="0"/>
              </a:rPr>
              <a:t>Abstract</a:t>
            </a:r>
          </a:p>
          <a:p>
            <a:pPr algn="just"/>
            <a:r>
              <a:rPr lang="en-US" sz="3200" dirty="0"/>
              <a:t>Gamma delta T cells are innate like lymphocytes that have been hypothesized to play a role in lymphoid stress surveillance. In this study, we investigate the hypothesis that the small intestinal microenvironment uniquely selects the repertoire and functional profile of TCR Vδ1 T cells under physiological and pathological conditions. To that end, we choose to use celiac disease (CD) as a model. In accordance with the literature, our data shows TCR γδ intraepithelial lymphocytes (TCR γδ IEL) are increased in frequency of CD3</a:t>
            </a:r>
            <a:r>
              <a:rPr lang="en-US" sz="3200" baseline="30000" dirty="0"/>
              <a:t>+</a:t>
            </a:r>
            <a:r>
              <a:rPr lang="en-US" sz="3200" dirty="0"/>
              <a:t> lymphocytes in the small intestine of patients with Active CD and treated CD (gluten free diet) when compared with controls. Our results indicate that the TCR repertoire of TCR Vδ1 IEL is unique when compared to PBL and overlap between individuals is dominated by the γ - chain. More specifically, we find Vγ4 is highly enriched in TCR Vδ1 IEL of controls when compared to CD patients suggesting a turnover in disease. Interestingly, only TCR Vδ1 IEL of Active CD patients have the capacity to produce IFN</a:t>
            </a:r>
            <a:r>
              <a:rPr lang="en-US" sz="3200" dirty="0" smtClean="0"/>
              <a:t>-γ </a:t>
            </a:r>
            <a:r>
              <a:rPr lang="en-US" sz="3200" dirty="0"/>
              <a:t>when stimulated </a:t>
            </a:r>
            <a:r>
              <a:rPr lang="en-US" sz="3200" i="1" dirty="0"/>
              <a:t>ex vivo</a:t>
            </a:r>
            <a:r>
              <a:rPr lang="en-US" sz="3200" dirty="0"/>
              <a:t>. Therefore, we believe the intestinal microenvironment selects for a unique TCR Vδ1 IEL repertoire and imprints a unique functional profile on TCR Vδ1 IEL under different tissue states. Alterations to this repertoire and core program may give insights into the role of these cells in homeostasis and disease.  </a:t>
            </a:r>
          </a:p>
        </p:txBody>
      </p:sp>
      <p:sp>
        <p:nvSpPr>
          <p:cNvPr id="52" name="Rectangle 51"/>
          <p:cNvSpPr/>
          <p:nvPr/>
        </p:nvSpPr>
        <p:spPr>
          <a:xfrm>
            <a:off x="13314847" y="4290297"/>
            <a:ext cx="16318486" cy="743793"/>
          </a:xfrm>
          <a:prstGeom prst="rect">
            <a:avLst/>
          </a:prstGeom>
        </p:spPr>
        <p:txBody>
          <a:bodyPr wrap="square">
            <a:spAutoFit/>
          </a:bodyPr>
          <a:lstStyle/>
          <a:p>
            <a:pPr algn="just">
              <a:lnSpc>
                <a:spcPct val="107000"/>
              </a:lnSpc>
              <a:spcAft>
                <a:spcPts val="800"/>
              </a:spcAft>
            </a:pPr>
            <a:r>
              <a:rPr lang="en-US" sz="4000" b="1" u="sng" dirty="0" smtClean="0">
                <a:solidFill>
                  <a:srgbClr val="6E0B0A"/>
                </a:solidFill>
                <a:latin typeface="Helvetica" panose="020B0604020202020204" pitchFamily="34" charset="0"/>
                <a:ea typeface="맑은 고딕" panose="020B0503020000020004" pitchFamily="50" charset="-127"/>
                <a:cs typeface="Times New Roman" panose="02020603050405020304" pitchFamily="18" charset="0"/>
              </a:rPr>
              <a:t>Results</a:t>
            </a:r>
            <a:endParaRPr lang="en-US" sz="4000" dirty="0">
              <a:solidFill>
                <a:srgbClr val="6E0B0A"/>
              </a:solidFill>
              <a:latin typeface="Calibri" panose="020F0502020204030204" pitchFamily="34" charset="0"/>
              <a:ea typeface="맑은 고딕" panose="020B0503020000020004" pitchFamily="50" charset="-127"/>
              <a:cs typeface="Times New Roman" panose="02020603050405020304" pitchFamily="18" charset="0"/>
            </a:endParaRPr>
          </a:p>
        </p:txBody>
      </p:sp>
      <p:sp>
        <p:nvSpPr>
          <p:cNvPr id="55" name="Rectangle 54"/>
          <p:cNvSpPr/>
          <p:nvPr/>
        </p:nvSpPr>
        <p:spPr>
          <a:xfrm>
            <a:off x="723871" y="3431543"/>
            <a:ext cx="13497511" cy="613501"/>
          </a:xfrm>
          <a:prstGeom prst="rect">
            <a:avLst/>
          </a:prstGeom>
        </p:spPr>
        <p:txBody>
          <a:bodyPr wrap="square">
            <a:spAutoFit/>
          </a:bodyPr>
          <a:lstStyle/>
          <a:p>
            <a:pPr algn="just">
              <a:lnSpc>
                <a:spcPct val="107000"/>
              </a:lnSpc>
              <a:spcAft>
                <a:spcPts val="800"/>
              </a:spcAft>
            </a:pPr>
            <a:r>
              <a:rPr lang="en-US" sz="3200" i="1" baseline="30000" dirty="0">
                <a:solidFill>
                  <a:schemeClr val="tx1">
                    <a:lumMod val="65000"/>
                    <a:lumOff val="35000"/>
                  </a:schemeClr>
                </a:solidFill>
                <a:latin typeface="Helvetica" panose="020B0604020202020204" pitchFamily="34" charset="0"/>
                <a:ea typeface="맑은 고딕" panose="020B0503020000020004" pitchFamily="50" charset="-127"/>
                <a:cs typeface="Times New Roman" panose="02020603050405020304" pitchFamily="18" charset="0"/>
              </a:rPr>
              <a:t>1</a:t>
            </a:r>
            <a:r>
              <a:rPr lang="en-US" sz="3200" i="1" dirty="0">
                <a:solidFill>
                  <a:schemeClr val="tx1">
                    <a:lumMod val="65000"/>
                    <a:lumOff val="35000"/>
                  </a:schemeClr>
                </a:solidFill>
                <a:latin typeface="Helvetica" panose="020B0604020202020204" pitchFamily="34" charset="0"/>
                <a:ea typeface="맑은 고딕" panose="020B0503020000020004" pitchFamily="50" charset="-127"/>
                <a:cs typeface="Times New Roman" panose="02020603050405020304" pitchFamily="18" charset="0"/>
              </a:rPr>
              <a:t>University of Chicago; Chicago, </a:t>
            </a:r>
            <a:r>
              <a:rPr lang="en-US" sz="3200" i="1" dirty="0" smtClean="0">
                <a:solidFill>
                  <a:schemeClr val="tx1">
                    <a:lumMod val="65000"/>
                    <a:lumOff val="35000"/>
                  </a:schemeClr>
                </a:solidFill>
                <a:latin typeface="Helvetica" panose="020B0604020202020204" pitchFamily="34" charset="0"/>
                <a:ea typeface="맑은 고딕" panose="020B0503020000020004" pitchFamily="50" charset="-127"/>
                <a:cs typeface="Times New Roman" panose="02020603050405020304" pitchFamily="18" charset="0"/>
              </a:rPr>
              <a:t>USA. </a:t>
            </a:r>
            <a:r>
              <a:rPr lang="en-US" sz="3200" i="1" baseline="30000" dirty="0" smtClean="0">
                <a:solidFill>
                  <a:schemeClr val="tx1">
                    <a:lumMod val="65000"/>
                    <a:lumOff val="35000"/>
                  </a:schemeClr>
                </a:solidFill>
                <a:latin typeface="Helvetica" panose="020B0604020202020204" pitchFamily="34" charset="0"/>
                <a:ea typeface="맑은 고딕" panose="020B0503020000020004" pitchFamily="50" charset="-127"/>
                <a:cs typeface="Times New Roman" panose="02020603050405020304" pitchFamily="18" charset="0"/>
              </a:rPr>
              <a:t>2</a:t>
            </a:r>
            <a:r>
              <a:rPr lang="en-US" sz="3200" i="1" dirty="0" smtClean="0">
                <a:solidFill>
                  <a:schemeClr val="tx1">
                    <a:lumMod val="65000"/>
                    <a:lumOff val="35000"/>
                  </a:schemeClr>
                </a:solidFill>
                <a:latin typeface="Helvetica" panose="020B0604020202020204" pitchFamily="34" charset="0"/>
                <a:ea typeface="맑은 고딕" panose="020B0503020000020004" pitchFamily="50" charset="-127"/>
                <a:cs typeface="Times New Roman" panose="02020603050405020304" pitchFamily="18" charset="0"/>
              </a:rPr>
              <a:t>Cardiff University; Cardiff, Wales</a:t>
            </a:r>
            <a:endParaRPr lang="en-US" sz="3200" i="1" dirty="0">
              <a:solidFill>
                <a:schemeClr val="tx1">
                  <a:lumMod val="65000"/>
                  <a:lumOff val="35000"/>
                </a:schemeClr>
              </a:solidFill>
              <a:latin typeface="Calibri" panose="020F0502020204030204" pitchFamily="34" charset="0"/>
              <a:ea typeface="맑은 고딕" panose="020B0503020000020004" pitchFamily="50" charset="-127"/>
              <a:cs typeface="Times New Roman" panose="02020603050405020304" pitchFamily="18" charset="0"/>
            </a:endParaRPr>
          </a:p>
        </p:txBody>
      </p:sp>
      <p:sp>
        <p:nvSpPr>
          <p:cNvPr id="61" name="Rectangle 60"/>
          <p:cNvSpPr/>
          <p:nvPr/>
        </p:nvSpPr>
        <p:spPr>
          <a:xfrm>
            <a:off x="13441847" y="33794695"/>
            <a:ext cx="7487753" cy="13248751"/>
          </a:xfrm>
          <a:prstGeom prst="rect">
            <a:avLst/>
          </a:prstGeom>
        </p:spPr>
        <p:txBody>
          <a:bodyPr wrap="square">
            <a:spAutoFit/>
          </a:bodyPr>
          <a:lstStyle/>
          <a:p>
            <a:pPr algn="just">
              <a:lnSpc>
                <a:spcPct val="107000"/>
              </a:lnSpc>
              <a:spcAft>
                <a:spcPts val="800"/>
              </a:spcAft>
            </a:pPr>
            <a:r>
              <a:rPr lang="en-US" sz="4000" b="1" u="sng" dirty="0" smtClean="0">
                <a:solidFill>
                  <a:srgbClr val="6E0B0A"/>
                </a:solidFill>
                <a:latin typeface="Helvetica" panose="020B0604020202020204" pitchFamily="34" charset="0"/>
                <a:ea typeface="맑은 고딕" panose="020B0503020000020004" pitchFamily="50" charset="-127"/>
                <a:cs typeface="Helvetica" panose="020B0604020202020204" pitchFamily="34" charset="0"/>
              </a:rPr>
              <a:t>Conclusions</a:t>
            </a:r>
          </a:p>
          <a:p>
            <a:pPr marL="457200" indent="-457200" algn="just">
              <a:buFont typeface="Arial"/>
              <a:buChar char="•"/>
            </a:pPr>
            <a:r>
              <a:rPr lang="en-US" sz="2800" dirty="0">
                <a:solidFill>
                  <a:srgbClr val="000000"/>
                </a:solidFill>
                <a:latin typeface="Helvetica"/>
                <a:cs typeface="Helvetica"/>
              </a:rPr>
              <a:t>Vδ1 T cells bearing the Vγ4 chain are selected in the small intestine of controls suggesting homeostasis in the small intestine is driven by a ligand that involves  recognition by Vγ4</a:t>
            </a:r>
            <a:r>
              <a:rPr lang="en-US" sz="2800" dirty="0" smtClean="0">
                <a:solidFill>
                  <a:srgbClr val="000000"/>
                </a:solidFill>
                <a:latin typeface="Helvetica"/>
                <a:cs typeface="Helvetica"/>
              </a:rPr>
              <a:t>.</a:t>
            </a:r>
          </a:p>
          <a:p>
            <a:pPr marL="457200" indent="-457200" algn="just">
              <a:buFont typeface="Arial"/>
              <a:buChar char="•"/>
            </a:pPr>
            <a:r>
              <a:rPr lang="en-US" sz="2800" dirty="0">
                <a:solidFill>
                  <a:srgbClr val="000000"/>
                </a:solidFill>
                <a:latin typeface="Helvetica"/>
                <a:cs typeface="Helvetica"/>
              </a:rPr>
              <a:t>The shift in gamma chain usage and low diversity in </a:t>
            </a:r>
            <a:r>
              <a:rPr lang="en-US" sz="2800" dirty="0" smtClean="0">
                <a:solidFill>
                  <a:srgbClr val="000000"/>
                </a:solidFill>
                <a:latin typeface="Helvetica"/>
                <a:cs typeface="Helvetica"/>
              </a:rPr>
              <a:t>Active </a:t>
            </a:r>
            <a:r>
              <a:rPr lang="en-US" sz="2800" dirty="0">
                <a:solidFill>
                  <a:srgbClr val="000000"/>
                </a:solidFill>
                <a:latin typeface="Helvetica"/>
                <a:cs typeface="Helvetica"/>
              </a:rPr>
              <a:t>CD </a:t>
            </a:r>
            <a:r>
              <a:rPr lang="en-US" sz="2800" dirty="0" smtClean="0">
                <a:solidFill>
                  <a:srgbClr val="000000"/>
                </a:solidFill>
                <a:latin typeface="Helvetica"/>
                <a:cs typeface="Helvetica"/>
              </a:rPr>
              <a:t>coupled with a unique cytokine profile suggests the </a:t>
            </a:r>
            <a:r>
              <a:rPr lang="en-US" sz="2800" dirty="0">
                <a:solidFill>
                  <a:srgbClr val="000000"/>
                </a:solidFill>
                <a:latin typeface="Helvetica"/>
                <a:cs typeface="Helvetica"/>
              </a:rPr>
              <a:t>gamma chain may be implicated in recognition of a CD-associated ligand</a:t>
            </a:r>
            <a:r>
              <a:rPr lang="en-US" sz="2800" dirty="0" smtClean="0">
                <a:solidFill>
                  <a:srgbClr val="000000"/>
                </a:solidFill>
                <a:latin typeface="Helvetica"/>
                <a:cs typeface="Helvetica"/>
              </a:rPr>
              <a:t>.</a:t>
            </a:r>
            <a:endParaRPr lang="en-US" sz="2800" b="1" u="sng" dirty="0" smtClean="0">
              <a:solidFill>
                <a:srgbClr val="6E0B0A"/>
              </a:solidFill>
              <a:latin typeface="Helvetica"/>
              <a:ea typeface="맑은 고딕" panose="020B0503020000020004" pitchFamily="50" charset="-127"/>
              <a:cs typeface="Helvetica"/>
            </a:endParaRPr>
          </a:p>
          <a:p>
            <a:pPr algn="just">
              <a:lnSpc>
                <a:spcPct val="107000"/>
              </a:lnSpc>
              <a:spcAft>
                <a:spcPts val="800"/>
              </a:spcAft>
            </a:pPr>
            <a:r>
              <a:rPr lang="en-US" sz="4000" b="1" u="sng" dirty="0" smtClean="0">
                <a:solidFill>
                  <a:srgbClr val="6E0B0A"/>
                </a:solidFill>
                <a:latin typeface="Helvetica" panose="020B0604020202020204" pitchFamily="34" charset="0"/>
                <a:ea typeface="맑은 고딕" panose="020B0503020000020004" pitchFamily="50" charset="-127"/>
                <a:cs typeface="Helvetica" panose="020B0604020202020204" pitchFamily="34" charset="0"/>
              </a:rPr>
              <a:t>Future Directions</a:t>
            </a:r>
          </a:p>
          <a:p>
            <a:pPr marL="457200" indent="-457200" algn="just">
              <a:buFont typeface="Arial"/>
              <a:buChar char="•"/>
            </a:pPr>
            <a:r>
              <a:rPr lang="en-US" sz="2800" dirty="0" smtClean="0">
                <a:latin typeface="Helvetica"/>
                <a:cs typeface="Helvetica"/>
              </a:rPr>
              <a:t>Further characterize </a:t>
            </a:r>
            <a:r>
              <a:rPr lang="en-US" sz="2800" dirty="0">
                <a:solidFill>
                  <a:srgbClr val="000000"/>
                </a:solidFill>
                <a:latin typeface="Helvetica"/>
                <a:cs typeface="Helvetica"/>
              </a:rPr>
              <a:t>Vδ1 T cells </a:t>
            </a:r>
            <a:r>
              <a:rPr lang="en-US" sz="2800" dirty="0" smtClean="0">
                <a:solidFill>
                  <a:srgbClr val="000000"/>
                </a:solidFill>
                <a:latin typeface="Helvetica"/>
                <a:cs typeface="Helvetica"/>
              </a:rPr>
              <a:t>in the different disease states using </a:t>
            </a:r>
            <a:r>
              <a:rPr lang="en-US" sz="2800" i="1" dirty="0" smtClean="0">
                <a:solidFill>
                  <a:srgbClr val="000000"/>
                </a:solidFill>
                <a:latin typeface="Helvetica"/>
                <a:cs typeface="Helvetica"/>
              </a:rPr>
              <a:t>ex vivo</a:t>
            </a:r>
            <a:r>
              <a:rPr lang="en-US" sz="2800" dirty="0" smtClean="0">
                <a:solidFill>
                  <a:srgbClr val="000000"/>
                </a:solidFill>
                <a:latin typeface="Helvetica"/>
                <a:cs typeface="Helvetica"/>
              </a:rPr>
              <a:t> RNA-seq on small cell numbers </a:t>
            </a:r>
          </a:p>
          <a:p>
            <a:pPr marL="457200" indent="-457200" algn="just">
              <a:buFont typeface="Arial"/>
              <a:buChar char="•"/>
            </a:pPr>
            <a:r>
              <a:rPr lang="en-US" sz="2800" dirty="0" smtClean="0">
                <a:solidFill>
                  <a:srgbClr val="000000"/>
                </a:solidFill>
                <a:latin typeface="Helvetica"/>
                <a:cs typeface="Helvetica"/>
              </a:rPr>
              <a:t>Go after the ligand by cloning tissue specific TCRs from different disease states and using TCR tetramer based approaches as well as computational approaches to model TCR structures.</a:t>
            </a:r>
            <a:endParaRPr lang="en-US" sz="2800" dirty="0" smtClean="0">
              <a:latin typeface="Helvetica"/>
              <a:cs typeface="Helvetica"/>
            </a:endParaRPr>
          </a:p>
          <a:p>
            <a:pPr algn="just"/>
            <a:endParaRPr lang="en-US" sz="2800" dirty="0">
              <a:latin typeface="Helvetica" panose="020B0604020202020204" pitchFamily="34" charset="0"/>
              <a:cs typeface="Helvetica" panose="020B0604020202020204" pitchFamily="34" charset="0"/>
            </a:endParaRPr>
          </a:p>
          <a:p>
            <a:pPr algn="just"/>
            <a:endParaRPr lang="en-US" sz="2800" dirty="0" smtClean="0">
              <a:latin typeface="Helvetica" panose="020B0604020202020204" pitchFamily="34" charset="0"/>
              <a:cs typeface="Helvetica" panose="020B0604020202020204" pitchFamily="34" charset="0"/>
            </a:endParaRPr>
          </a:p>
          <a:p>
            <a:pPr algn="just"/>
            <a:endParaRPr lang="en-US" sz="2800" dirty="0">
              <a:latin typeface="Helvetica" panose="020B0604020202020204" pitchFamily="34" charset="0"/>
              <a:cs typeface="Helvetica" panose="020B0604020202020204" pitchFamily="34" charset="0"/>
            </a:endParaRPr>
          </a:p>
          <a:p>
            <a:pPr algn="just"/>
            <a:endParaRPr lang="en-US" sz="2800" dirty="0" smtClean="0">
              <a:latin typeface="Helvetica" panose="020B0604020202020204" pitchFamily="34" charset="0"/>
              <a:cs typeface="Helvetica" panose="020B0604020202020204" pitchFamily="34" charset="0"/>
            </a:endParaRPr>
          </a:p>
          <a:p>
            <a:pPr algn="just"/>
            <a:endParaRPr lang="en-US" sz="2800" dirty="0">
              <a:latin typeface="Helvetica" panose="020B0604020202020204" pitchFamily="34" charset="0"/>
              <a:cs typeface="Helvetica" panose="020B0604020202020204" pitchFamily="34" charset="0"/>
            </a:endParaRPr>
          </a:p>
          <a:p>
            <a:pPr algn="just"/>
            <a:endParaRPr lang="en-US" sz="2800" dirty="0" smtClean="0">
              <a:latin typeface="Helvetica" panose="020B0604020202020204" pitchFamily="34" charset="0"/>
              <a:cs typeface="Helvetica" panose="020B0604020202020204" pitchFamily="34" charset="0"/>
            </a:endParaRPr>
          </a:p>
          <a:p>
            <a:pPr algn="just"/>
            <a:endParaRPr lang="en-US" sz="2800" dirty="0">
              <a:latin typeface="Helvetica" panose="020B0604020202020204" pitchFamily="34" charset="0"/>
              <a:cs typeface="Helvetica" panose="020B0604020202020204" pitchFamily="34" charset="0"/>
            </a:endParaRPr>
          </a:p>
          <a:p>
            <a:pPr algn="just"/>
            <a:endParaRPr lang="en-US" sz="2800" dirty="0" smtClean="0">
              <a:latin typeface="Helvetica" panose="020B0604020202020204" pitchFamily="34" charset="0"/>
              <a:cs typeface="Helvetica" panose="020B0604020202020204" pitchFamily="34" charset="0"/>
            </a:endParaRPr>
          </a:p>
          <a:p>
            <a:pPr algn="just"/>
            <a:endParaRPr lang="en-US" sz="2800" dirty="0">
              <a:latin typeface="Helvetica" panose="020B0604020202020204" pitchFamily="34" charset="0"/>
              <a:cs typeface="Helvetica" panose="020B0604020202020204" pitchFamily="34" charset="0"/>
            </a:endParaRPr>
          </a:p>
        </p:txBody>
      </p:sp>
      <p:sp>
        <p:nvSpPr>
          <p:cNvPr id="8" name="Rectangle 7"/>
          <p:cNvSpPr/>
          <p:nvPr/>
        </p:nvSpPr>
        <p:spPr>
          <a:xfrm>
            <a:off x="507979" y="21424593"/>
            <a:ext cx="12039621" cy="21318033"/>
          </a:xfrm>
          <a:prstGeom prst="rect">
            <a:avLst/>
          </a:prstGeom>
        </p:spPr>
        <p:txBody>
          <a:bodyPr wrap="square">
            <a:spAutoFit/>
          </a:bodyPr>
          <a:lstStyle/>
          <a:p>
            <a:pPr algn="just">
              <a:lnSpc>
                <a:spcPct val="107000"/>
              </a:lnSpc>
              <a:spcAft>
                <a:spcPts val="800"/>
              </a:spcAft>
            </a:pPr>
            <a:r>
              <a:rPr lang="en-US" sz="2800" b="1" u="sng" dirty="0" smtClean="0">
                <a:solidFill>
                  <a:srgbClr val="6E0B0A"/>
                </a:solidFill>
                <a:latin typeface="Helvetica"/>
                <a:ea typeface="맑은 고딕" panose="020B0503020000020004" pitchFamily="50" charset="-127"/>
                <a:cs typeface="Helvetica"/>
              </a:rPr>
              <a:t>Methods</a:t>
            </a:r>
            <a:endParaRPr lang="en-US" sz="2800" dirty="0">
              <a:solidFill>
                <a:srgbClr val="6E0B0A"/>
              </a:solidFill>
              <a:latin typeface="Helvetica"/>
              <a:ea typeface="맑은 고딕" panose="020B0503020000020004" pitchFamily="50" charset="-127"/>
              <a:cs typeface="Helvetica"/>
            </a:endParaRPr>
          </a:p>
          <a:p>
            <a:pPr algn="just">
              <a:spcAft>
                <a:spcPts val="800"/>
              </a:spcAft>
            </a:pPr>
            <a:r>
              <a:rPr lang="en-US" sz="2800" b="1" dirty="0" smtClean="0">
                <a:latin typeface="Helvetica"/>
                <a:ea typeface="맑은 고딕" panose="020B0503020000020004" pitchFamily="50" charset="-127"/>
                <a:cs typeface="Helvetica"/>
              </a:rPr>
              <a:t>Human samples</a:t>
            </a:r>
            <a:endParaRPr lang="en-US" sz="2800" b="1" dirty="0">
              <a:latin typeface="Helvetica"/>
              <a:ea typeface="맑은 고딕" panose="020B0503020000020004" pitchFamily="50" charset="-127"/>
              <a:cs typeface="Helvetica"/>
            </a:endParaRPr>
          </a:p>
          <a:p>
            <a:pPr algn="just"/>
            <a:r>
              <a:rPr lang="en-US" sz="2800" dirty="0" smtClean="0">
                <a:latin typeface="Helvetica"/>
                <a:cs typeface="Helvetica"/>
              </a:rPr>
              <a:t>Paired peripheral blood and duodenal biopsies were obtained from individuals that were then categorized as either Control, Active CD, or Gluten Free CD (GFD) based on serology reports and histological scoring of the duodenal biopsy (Data not shown).</a:t>
            </a:r>
            <a:endParaRPr lang="en-US" sz="2800" dirty="0" smtClean="0">
              <a:latin typeface="Helvetica"/>
              <a:ea typeface="맑은 고딕" panose="020B0503020000020004" pitchFamily="50" charset="-127"/>
              <a:cs typeface="Helvetica"/>
            </a:endParaRPr>
          </a:p>
          <a:p>
            <a:pPr algn="just"/>
            <a:endParaRPr lang="en-US" sz="2800" dirty="0" smtClean="0">
              <a:latin typeface="Helvetica"/>
              <a:ea typeface="맑은 고딕" panose="020B0503020000020004" pitchFamily="50" charset="-127"/>
              <a:cs typeface="Helvetica"/>
            </a:endParaRPr>
          </a:p>
          <a:p>
            <a:pPr algn="just"/>
            <a:r>
              <a:rPr lang="en-US" sz="2800" b="1" dirty="0" smtClean="0">
                <a:latin typeface="Helvetica"/>
                <a:ea typeface="맑은 고딕" panose="020B0503020000020004" pitchFamily="50" charset="-127"/>
                <a:cs typeface="Helvetica"/>
              </a:rPr>
              <a:t>Cell Isolation</a:t>
            </a:r>
            <a:endParaRPr lang="en-US" sz="2800" dirty="0">
              <a:latin typeface="Helvetica"/>
              <a:ea typeface="맑은 고딕" panose="020B0503020000020004" pitchFamily="50" charset="-127"/>
              <a:cs typeface="Helvetica"/>
            </a:endParaRPr>
          </a:p>
          <a:p>
            <a:pPr algn="just"/>
            <a:r>
              <a:rPr lang="en-US" sz="2800" dirty="0" smtClean="0">
                <a:latin typeface="Helvetica"/>
                <a:ea typeface="맑은 고딕" panose="020B0503020000020004" pitchFamily="50" charset="-127"/>
                <a:cs typeface="Helvetica"/>
              </a:rPr>
              <a:t>Lymphocytes were isolated from peripheral blood (PBL) using </a:t>
            </a:r>
            <a:r>
              <a:rPr lang="en-US" sz="2800" dirty="0" err="1" smtClean="0">
                <a:latin typeface="Helvetica"/>
                <a:ea typeface="맑은 고딕" panose="020B0503020000020004" pitchFamily="50" charset="-127"/>
                <a:cs typeface="Helvetica"/>
              </a:rPr>
              <a:t>ficoll</a:t>
            </a:r>
            <a:r>
              <a:rPr lang="en-US" sz="2800" dirty="0" smtClean="0">
                <a:latin typeface="Helvetica"/>
                <a:ea typeface="맑은 고딕" panose="020B0503020000020004" pitchFamily="50" charset="-127"/>
                <a:cs typeface="Helvetica"/>
              </a:rPr>
              <a:t> separation, while intraepithelial lymphocytes (IEL) were isolated from duodenal biopsies using mechanical disruption coupled with EDTA. </a:t>
            </a:r>
          </a:p>
          <a:p>
            <a:pPr algn="just"/>
            <a:endParaRPr lang="en-US" sz="2800" dirty="0">
              <a:latin typeface="Helvetica"/>
              <a:ea typeface="맑은 고딕" panose="020B0503020000020004" pitchFamily="50" charset="-127"/>
              <a:cs typeface="Helvetica"/>
            </a:endParaRPr>
          </a:p>
          <a:p>
            <a:pPr algn="just">
              <a:spcAft>
                <a:spcPts val="800"/>
              </a:spcAft>
            </a:pPr>
            <a:r>
              <a:rPr lang="en-US" sz="2800" b="1" dirty="0" smtClean="0">
                <a:latin typeface="Helvetica"/>
                <a:ea typeface="맑은 고딕" panose="020B0503020000020004" pitchFamily="50" charset="-127"/>
                <a:cs typeface="Helvetica"/>
              </a:rPr>
              <a:t>Sorting strategy</a:t>
            </a:r>
          </a:p>
          <a:p>
            <a:pPr algn="just">
              <a:spcAft>
                <a:spcPts val="800"/>
              </a:spcAft>
            </a:pPr>
            <a:r>
              <a:rPr lang="en-US" sz="2800" dirty="0">
                <a:latin typeface="Helvetica"/>
                <a:cs typeface="Helvetica"/>
              </a:rPr>
              <a:t>TCRɣδ </a:t>
            </a:r>
            <a:r>
              <a:rPr lang="en-US" sz="2800" dirty="0" smtClean="0">
                <a:latin typeface="Helvetica"/>
                <a:cs typeface="Helvetica"/>
              </a:rPr>
              <a:t>T cells were </a:t>
            </a:r>
            <a:r>
              <a:rPr lang="en-US" sz="2800" dirty="0" smtClean="0">
                <a:latin typeface="Helvetica"/>
                <a:ea typeface="맑은 고딕" panose="020B0503020000020004" pitchFamily="50" charset="-127"/>
                <a:cs typeface="Helvetica"/>
              </a:rPr>
              <a:t>isolated as above, stained with relevant antibodies and sorted based on the expression of particular delta chains as shown in panel C below.  This method was used to generate the data in Figures 1 and 2.  </a:t>
            </a:r>
            <a:endParaRPr lang="en-US" sz="2800" b="1" dirty="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r>
              <a:rPr lang="en-US" sz="2800" b="1" dirty="0" smtClean="0">
                <a:latin typeface="Helvetica"/>
                <a:ea typeface="맑은 고딕" panose="020B0503020000020004" pitchFamily="50" charset="-127"/>
                <a:cs typeface="Helvetica"/>
              </a:rPr>
              <a:t>TCR sequencing</a:t>
            </a:r>
          </a:p>
          <a:p>
            <a:pPr algn="just"/>
            <a:r>
              <a:rPr lang="en-US" sz="2800" dirty="0" smtClean="0">
                <a:latin typeface="Helvetica"/>
                <a:cs typeface="Helvetica"/>
              </a:rPr>
              <a:t>TCRɣδ T cells expressing the Vδ1 receptor </a:t>
            </a:r>
            <a:r>
              <a:rPr lang="en-US" sz="2800" dirty="0" smtClean="0">
                <a:latin typeface="Helvetica"/>
                <a:cs typeface="Helvetica"/>
              </a:rPr>
              <a:t>(500-</a:t>
            </a:r>
            <a:r>
              <a:rPr lang="en-US" sz="2800" dirty="0" smtClean="0">
                <a:latin typeface="Helvetica"/>
                <a:cs typeface="Helvetica"/>
              </a:rPr>
              <a:t>5,000 cells) were sorted as above and processed for TCR sequencing by template-switch anchored RT-PCR (see below) followed by high throughput sequencing. Sequences were analyzed with Sequencher software and the IMGT database. </a:t>
            </a: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a:latin typeface="Helvetica"/>
              <a:ea typeface="맑은 고딕" panose="020B0503020000020004" pitchFamily="50" charset="-127"/>
              <a:cs typeface="Helvetica"/>
            </a:endParaRPr>
          </a:p>
          <a:p>
            <a:pPr algn="just">
              <a:spcAft>
                <a:spcPts val="800"/>
              </a:spcAft>
            </a:pPr>
            <a:endParaRPr lang="en-US" sz="2800" b="1" dirty="0" smtClean="0">
              <a:latin typeface="Helvetica"/>
              <a:ea typeface="맑은 고딕" panose="020B0503020000020004" pitchFamily="50" charset="-127"/>
              <a:cs typeface="Helvetica"/>
            </a:endParaRPr>
          </a:p>
          <a:p>
            <a:pPr algn="just">
              <a:spcAft>
                <a:spcPts val="800"/>
              </a:spcAft>
            </a:pPr>
            <a:endParaRPr lang="en-US" sz="2800" b="1" dirty="0">
              <a:latin typeface="Helvetica"/>
              <a:ea typeface="맑은 고딕" panose="020B0503020000020004" pitchFamily="50" charset="-127"/>
              <a:cs typeface="Helvetica"/>
            </a:endParaRPr>
          </a:p>
        </p:txBody>
      </p:sp>
      <p:sp>
        <p:nvSpPr>
          <p:cNvPr id="71" name="Rectangle 70"/>
          <p:cNvSpPr/>
          <p:nvPr/>
        </p:nvSpPr>
        <p:spPr>
          <a:xfrm>
            <a:off x="13441847" y="43052599"/>
            <a:ext cx="7640153" cy="418063"/>
          </a:xfrm>
          <a:prstGeom prst="rect">
            <a:avLst/>
          </a:prstGeom>
        </p:spPr>
        <p:txBody>
          <a:bodyPr wrap="square">
            <a:spAutoFit/>
          </a:bodyPr>
          <a:lstStyle/>
          <a:p>
            <a:pPr lvl="0" algn="just">
              <a:lnSpc>
                <a:spcPct val="107000"/>
              </a:lnSpc>
              <a:spcAft>
                <a:spcPts val="800"/>
              </a:spcAft>
            </a:pPr>
            <a:r>
              <a:rPr lang="en-US" sz="2000" b="1" dirty="0">
                <a:solidFill>
                  <a:srgbClr val="6E0B0A"/>
                </a:solidFill>
                <a:latin typeface="Helvetica" panose="020B0604020202020204" pitchFamily="34" charset="0"/>
                <a:ea typeface="맑은 고딕" panose="020B0503020000020004" pitchFamily="50" charset="-127"/>
                <a:cs typeface="Times New Roman" panose="02020603050405020304" pitchFamily="18" charset="0"/>
              </a:rPr>
              <a:t>This project is primarily funded by NIH </a:t>
            </a:r>
            <a:r>
              <a:rPr lang="en-US" sz="2000" b="1" dirty="0" smtClean="0">
                <a:solidFill>
                  <a:srgbClr val="6E0B0A"/>
                </a:solidFill>
                <a:latin typeface="Helvetica" panose="020B0604020202020204" pitchFamily="34" charset="0"/>
                <a:ea typeface="맑은 고딕" panose="020B0503020000020004" pitchFamily="50" charset="-127"/>
                <a:cs typeface="Times New Roman" panose="02020603050405020304" pitchFamily="18" charset="0"/>
              </a:rPr>
              <a:t>grant R01 DK6067180</a:t>
            </a:r>
          </a:p>
        </p:txBody>
      </p:sp>
      <p:sp>
        <p:nvSpPr>
          <p:cNvPr id="51" name="Rectangle 50"/>
          <p:cNvSpPr/>
          <p:nvPr/>
        </p:nvSpPr>
        <p:spPr>
          <a:xfrm>
            <a:off x="507979" y="15712157"/>
            <a:ext cx="11300765" cy="743793"/>
          </a:xfrm>
          <a:prstGeom prst="rect">
            <a:avLst/>
          </a:prstGeom>
        </p:spPr>
        <p:txBody>
          <a:bodyPr wrap="square">
            <a:spAutoFit/>
          </a:bodyPr>
          <a:lstStyle/>
          <a:p>
            <a:pPr algn="just">
              <a:lnSpc>
                <a:spcPct val="107000"/>
              </a:lnSpc>
              <a:spcAft>
                <a:spcPts val="800"/>
              </a:spcAft>
            </a:pPr>
            <a:r>
              <a:rPr lang="en-US" sz="4000" b="1" u="sng" dirty="0" smtClean="0">
                <a:solidFill>
                  <a:srgbClr val="6E0B0A"/>
                </a:solidFill>
                <a:latin typeface="Helvetica" panose="020B0604020202020204" pitchFamily="34" charset="0"/>
                <a:ea typeface="맑은 고딕" panose="020B0503020000020004" pitchFamily="50" charset="-127"/>
                <a:cs typeface="Helvetica" panose="020B0604020202020204" pitchFamily="34" charset="0"/>
              </a:rPr>
              <a:t>Approach</a:t>
            </a:r>
            <a:endParaRPr lang="en-US" sz="4000" dirty="0">
              <a:solidFill>
                <a:srgbClr val="6E0B0A"/>
              </a:solidFill>
              <a:latin typeface="Helvetica" panose="020B0604020202020204" pitchFamily="34" charset="0"/>
              <a:ea typeface="맑은 고딕" panose="020B0503020000020004" pitchFamily="50" charset="-127"/>
              <a:cs typeface="Helvetica" panose="020B0604020202020204" pitchFamily="34" charset="0"/>
            </a:endParaRPr>
          </a:p>
        </p:txBody>
      </p:sp>
      <p:sp>
        <p:nvSpPr>
          <p:cNvPr id="21" name="TextBox 20"/>
          <p:cNvSpPr txBox="1"/>
          <p:nvPr/>
        </p:nvSpPr>
        <p:spPr>
          <a:xfrm>
            <a:off x="1195314" y="31104081"/>
            <a:ext cx="184666" cy="821456"/>
          </a:xfrm>
          <a:prstGeom prst="rect">
            <a:avLst/>
          </a:prstGeom>
          <a:noFill/>
        </p:spPr>
        <p:txBody>
          <a:bodyPr wrap="none" rtlCol="0">
            <a:spAutoFit/>
          </a:bodyPr>
          <a:lstStyle/>
          <a:p>
            <a:endParaRPr lang="en-US" dirty="0"/>
          </a:p>
        </p:txBody>
      </p:sp>
      <p:pic>
        <p:nvPicPr>
          <p:cNvPr id="53" name="Picture 52"/>
          <p:cNvPicPr>
            <a:picLocks noChangeAspect="1"/>
          </p:cNvPicPr>
          <p:nvPr/>
        </p:nvPicPr>
        <p:blipFill>
          <a:blip r:embed="rId3"/>
          <a:stretch>
            <a:fillRect/>
          </a:stretch>
        </p:blipFill>
        <p:spPr>
          <a:xfrm>
            <a:off x="566509" y="35670677"/>
            <a:ext cx="12031891" cy="7799985"/>
          </a:xfrm>
          <a:prstGeom prst="rect">
            <a:avLst/>
          </a:prstGeom>
        </p:spPr>
      </p:pic>
      <p:sp>
        <p:nvSpPr>
          <p:cNvPr id="23" name="TextBox 22"/>
          <p:cNvSpPr txBox="1"/>
          <p:nvPr/>
        </p:nvSpPr>
        <p:spPr>
          <a:xfrm>
            <a:off x="13314847" y="10833101"/>
            <a:ext cx="19180220" cy="1938992"/>
          </a:xfrm>
          <a:prstGeom prst="rect">
            <a:avLst/>
          </a:prstGeom>
          <a:noFill/>
        </p:spPr>
        <p:txBody>
          <a:bodyPr wrap="square" rtlCol="0">
            <a:spAutoFit/>
          </a:bodyPr>
          <a:lstStyle/>
          <a:p>
            <a:r>
              <a:rPr lang="en-US" sz="2000" b="1" dirty="0">
                <a:latin typeface="Arial"/>
                <a:cs typeface="Arial"/>
              </a:rPr>
              <a:t>Figure 1.</a:t>
            </a:r>
            <a:r>
              <a:rPr lang="en-US" sz="2000" dirty="0">
                <a:latin typeface="Arial"/>
                <a:cs typeface="Arial"/>
              </a:rPr>
              <a:t> </a:t>
            </a:r>
            <a:r>
              <a:rPr lang="en-US" sz="2000" dirty="0" smtClean="0">
                <a:latin typeface="Arial"/>
                <a:cs typeface="Arial"/>
              </a:rPr>
              <a:t>Frequency of TCRgd T cell subsets based on expression of particular delta chains varies across tissues and disease states</a:t>
            </a:r>
            <a:endParaRPr lang="en-US" sz="2000" dirty="0">
              <a:latin typeface="Arial"/>
              <a:cs typeface="Arial"/>
            </a:endParaRPr>
          </a:p>
          <a:p>
            <a:pPr algn="just"/>
            <a:r>
              <a:rPr lang="en-US" sz="2000" dirty="0" smtClean="0">
                <a:latin typeface="Arial"/>
                <a:cs typeface="Arial"/>
              </a:rPr>
              <a:t>Intraepithelial </a:t>
            </a:r>
            <a:r>
              <a:rPr lang="en-US" sz="2000" dirty="0">
                <a:latin typeface="Arial"/>
                <a:cs typeface="Arial"/>
              </a:rPr>
              <a:t>lymphocytes (IEL) and peripheral blood lymphocytes (PBL) were isolated from </a:t>
            </a:r>
            <a:r>
              <a:rPr lang="en-US" sz="2000" dirty="0" smtClean="0">
                <a:latin typeface="Arial"/>
                <a:cs typeface="Arial"/>
              </a:rPr>
              <a:t>individuals and </a:t>
            </a:r>
            <a:r>
              <a:rPr lang="en-US" sz="2000" dirty="0">
                <a:latin typeface="Arial"/>
                <a:cs typeface="Arial"/>
              </a:rPr>
              <a:t>stained for the surface markers CD3 (UCHT1), TCRɣδ (SA6.E9), TCR </a:t>
            </a:r>
            <a:r>
              <a:rPr lang="el-GR" sz="2000" dirty="0">
                <a:latin typeface="Arial"/>
                <a:cs typeface="Arial"/>
              </a:rPr>
              <a:t>αβ</a:t>
            </a:r>
            <a:r>
              <a:rPr lang="en-US" sz="2000" dirty="0">
                <a:latin typeface="Arial"/>
                <a:cs typeface="Arial"/>
              </a:rPr>
              <a:t> (IP26), Vδ1 (TS8.2) and Vδ2 (B6). </a:t>
            </a:r>
            <a:r>
              <a:rPr lang="en-US" sz="2000" dirty="0" smtClean="0">
                <a:latin typeface="Arial"/>
                <a:cs typeface="Arial"/>
              </a:rPr>
              <a:t> A) </a:t>
            </a:r>
            <a:r>
              <a:rPr lang="en-US" sz="2000" dirty="0">
                <a:latin typeface="Arial"/>
                <a:cs typeface="Arial"/>
              </a:rPr>
              <a:t>Analysis of </a:t>
            </a:r>
            <a:r>
              <a:rPr lang="en-US" sz="2000" dirty="0" smtClean="0">
                <a:latin typeface="Arial"/>
                <a:cs typeface="Arial"/>
              </a:rPr>
              <a:t>relevant populations </a:t>
            </a:r>
            <a:r>
              <a:rPr lang="en-US" sz="2000" dirty="0">
                <a:latin typeface="Arial"/>
                <a:cs typeface="Arial"/>
              </a:rPr>
              <a:t>shown as a % of total CD3 positive </a:t>
            </a:r>
            <a:r>
              <a:rPr lang="en-US" sz="2000" dirty="0" smtClean="0">
                <a:latin typeface="Arial"/>
                <a:cs typeface="Arial"/>
              </a:rPr>
              <a:t>lymphocytes reveals a significant enrichment of TCRgd T cells in the duodenum of Active and GFD celiac patients.</a:t>
            </a:r>
            <a:r>
              <a:rPr lang="en-US" sz="2000" dirty="0">
                <a:latin typeface="Arial"/>
                <a:cs typeface="Arial"/>
              </a:rPr>
              <a:t> </a:t>
            </a:r>
            <a:r>
              <a:rPr lang="en-US" sz="2000" dirty="0" smtClean="0">
                <a:latin typeface="Arial"/>
                <a:cs typeface="Arial"/>
              </a:rPr>
              <a:t> B) Further analysis of the IEL compartment shows no significant overrepresentation of a particular delta chain in disease when looking at the % composition of TCRgd T cells on a per chain basis.  Box plots display the first and third quartiles and **p&lt;0.01; ***p&lt;0.001, using unpaired t test.</a:t>
            </a:r>
            <a:endParaRPr lang="en-US" sz="2000" dirty="0"/>
          </a:p>
        </p:txBody>
      </p:sp>
      <p:sp>
        <p:nvSpPr>
          <p:cNvPr id="59" name="TextBox 58"/>
          <p:cNvSpPr txBox="1"/>
          <p:nvPr/>
        </p:nvSpPr>
        <p:spPr>
          <a:xfrm>
            <a:off x="13393159" y="27569300"/>
            <a:ext cx="19118841" cy="2246769"/>
          </a:xfrm>
          <a:prstGeom prst="rect">
            <a:avLst/>
          </a:prstGeom>
          <a:noFill/>
        </p:spPr>
        <p:txBody>
          <a:bodyPr wrap="square" rtlCol="0">
            <a:spAutoFit/>
          </a:bodyPr>
          <a:lstStyle/>
          <a:p>
            <a:r>
              <a:rPr lang="en-US" sz="2000" b="1" dirty="0">
                <a:latin typeface="Arial"/>
                <a:cs typeface="Arial"/>
              </a:rPr>
              <a:t>Figure 2.</a:t>
            </a:r>
            <a:r>
              <a:rPr lang="en-US" sz="2000" dirty="0">
                <a:latin typeface="Arial"/>
                <a:cs typeface="Arial"/>
              </a:rPr>
              <a:t> TCR ɣ and δ chains exhibit different patterns of diversity in tissues </a:t>
            </a:r>
            <a:r>
              <a:rPr lang="en-US" sz="2000" dirty="0" smtClean="0">
                <a:latin typeface="Arial"/>
                <a:cs typeface="Arial"/>
              </a:rPr>
              <a:t>and disease</a:t>
            </a:r>
            <a:endParaRPr lang="en-US" sz="2000" dirty="0">
              <a:latin typeface="Arial"/>
              <a:cs typeface="Arial"/>
            </a:endParaRPr>
          </a:p>
          <a:p>
            <a:pPr algn="just"/>
            <a:r>
              <a:rPr lang="en-US" sz="2000" dirty="0" smtClean="0">
                <a:latin typeface="Arial"/>
                <a:cs typeface="Arial"/>
              </a:rPr>
              <a:t>Vδ1 TCRɣδ T </a:t>
            </a:r>
            <a:r>
              <a:rPr lang="en-US" sz="2000" dirty="0">
                <a:latin typeface="Arial"/>
                <a:cs typeface="Arial"/>
              </a:rPr>
              <a:t>cells were </a:t>
            </a:r>
            <a:r>
              <a:rPr lang="en-US" sz="2000" i="1" dirty="0">
                <a:latin typeface="Arial"/>
                <a:cs typeface="Arial"/>
              </a:rPr>
              <a:t>ex vivo</a:t>
            </a:r>
            <a:r>
              <a:rPr lang="en-US" sz="2000" dirty="0">
                <a:latin typeface="Arial"/>
                <a:cs typeface="Arial"/>
              </a:rPr>
              <a:t> sorted </a:t>
            </a:r>
            <a:r>
              <a:rPr lang="en-US" sz="2000" dirty="0" smtClean="0">
                <a:latin typeface="Arial"/>
                <a:cs typeface="Arial"/>
              </a:rPr>
              <a:t>and sequenced as described in the methods section.  A</a:t>
            </a:r>
            <a:r>
              <a:rPr lang="en-US" sz="2000" dirty="0">
                <a:latin typeface="Arial"/>
                <a:cs typeface="Arial"/>
              </a:rPr>
              <a:t>) </a:t>
            </a:r>
            <a:r>
              <a:rPr lang="en-US" sz="2000" dirty="0" smtClean="0">
                <a:latin typeface="Arial"/>
                <a:cs typeface="Arial"/>
              </a:rPr>
              <a:t>CDR3 lengths are displayed as box plots on a per individual basis for the corresponding tissue and chain.  B) CDR3 diversity for the VD1 chain (left) and all corresponding gammas (right) are shown on frequency plots where every color is a unique CDR3 and the length of the color corresponds to the frequency of that given CDR3. Similar colors do not correspond to overlaps in CDR3 sequence.  C) Shannon diversity indexes for each individual were calculated for each chain by subsampling 50 CDR3s (right) and plotted in two dimensions to look at how tissues segregate disease states (top) as well as how the chains compare across disease (bottom). </a:t>
            </a:r>
            <a:r>
              <a:rPr lang="en-US" sz="2000" dirty="0">
                <a:latin typeface="Arial"/>
                <a:cs typeface="Arial"/>
              </a:rPr>
              <a:t>D) </a:t>
            </a:r>
            <a:r>
              <a:rPr lang="en-US" sz="2000" dirty="0" smtClean="0">
                <a:latin typeface="Arial"/>
                <a:cs typeface="Arial"/>
              </a:rPr>
              <a:t>Analysis of the the variable gamma region (TRVG) usage shown as a frequency plot where each gamma chain is assigned a color and the length of the colored bar corresponds to the frequency of that given gamma in a given individual.</a:t>
            </a:r>
            <a:endParaRPr lang="en-US" sz="2000" dirty="0">
              <a:latin typeface="Arial"/>
              <a:cs typeface="Arial"/>
            </a:endParaRPr>
          </a:p>
        </p:txBody>
      </p:sp>
      <p:sp>
        <p:nvSpPr>
          <p:cNvPr id="62" name="TextBox 61"/>
          <p:cNvSpPr txBox="1"/>
          <p:nvPr/>
        </p:nvSpPr>
        <p:spPr>
          <a:xfrm>
            <a:off x="13441846" y="29832378"/>
            <a:ext cx="7525854" cy="4708981"/>
          </a:xfrm>
          <a:prstGeom prst="rect">
            <a:avLst/>
          </a:prstGeom>
          <a:noFill/>
        </p:spPr>
        <p:txBody>
          <a:bodyPr wrap="square" rtlCol="0">
            <a:spAutoFit/>
          </a:bodyPr>
          <a:lstStyle/>
          <a:p>
            <a:r>
              <a:rPr lang="en-US" sz="2000" b="1" dirty="0">
                <a:latin typeface="Arial"/>
                <a:cs typeface="Arial"/>
              </a:rPr>
              <a:t>Figure </a:t>
            </a:r>
            <a:r>
              <a:rPr lang="en-US" sz="2000" b="1" dirty="0" smtClean="0">
                <a:latin typeface="Arial"/>
                <a:cs typeface="Arial"/>
              </a:rPr>
              <a:t>3.</a:t>
            </a:r>
            <a:r>
              <a:rPr lang="en-US" sz="2000" dirty="0" smtClean="0">
                <a:latin typeface="Arial"/>
                <a:cs typeface="Arial"/>
              </a:rPr>
              <a:t> </a:t>
            </a:r>
            <a:r>
              <a:rPr lang="en-US" sz="2000" dirty="0">
                <a:latin typeface="Arial"/>
                <a:cs typeface="Arial"/>
              </a:rPr>
              <a:t>TCRɣδ T cells exhibit </a:t>
            </a:r>
            <a:r>
              <a:rPr lang="en-US" sz="2000" dirty="0" smtClean="0">
                <a:latin typeface="Arial"/>
                <a:cs typeface="Arial"/>
              </a:rPr>
              <a:t>a unique cytokine profile in the intestine of Active CD patients </a:t>
            </a:r>
            <a:endParaRPr lang="en-US" sz="2000" dirty="0">
              <a:latin typeface="Arial"/>
              <a:cs typeface="Arial"/>
            </a:endParaRPr>
          </a:p>
          <a:p>
            <a:pPr algn="just"/>
            <a:r>
              <a:rPr lang="en-US" sz="2000" dirty="0" smtClean="0">
                <a:latin typeface="Arial"/>
                <a:cs typeface="Arial"/>
              </a:rPr>
              <a:t>Cells were isolated from peripheral blood and duodenal biopsies as described in the methods section. Cells were then treated with PMA/Ionomycin for 3hrs and subsequently stained for the cytokines IFN-g and TNF-a. A) Representative plot of IFN-g staining for </a:t>
            </a:r>
            <a:r>
              <a:rPr lang="en-US" sz="2000" dirty="0">
                <a:latin typeface="Arial"/>
                <a:cs typeface="Arial"/>
              </a:rPr>
              <a:t>Vδ1 TCRɣδ T cells </a:t>
            </a:r>
            <a:r>
              <a:rPr lang="en-US" sz="2000" dirty="0" smtClean="0">
                <a:latin typeface="Arial"/>
                <a:cs typeface="Arial"/>
              </a:rPr>
              <a:t>from one Control and one Active patient.  B) The frequency of IFN-g positive cells (top) and TNF-a positive cells (bottom) is shown for relevant cell subsets from the IEL compartment. C) </a:t>
            </a:r>
            <a:r>
              <a:rPr lang="en-US" sz="2000" dirty="0">
                <a:latin typeface="Arial"/>
                <a:cs typeface="Arial"/>
              </a:rPr>
              <a:t>The frequency of IFN-g positive cells (top) and TNF-a positive cells (bottom) is shown for relevant cell subsets from the </a:t>
            </a:r>
            <a:r>
              <a:rPr lang="en-US" sz="2000" dirty="0" smtClean="0">
                <a:latin typeface="Arial"/>
                <a:cs typeface="Arial"/>
              </a:rPr>
              <a:t>PBL compartment</a:t>
            </a:r>
            <a:r>
              <a:rPr lang="en-US" sz="2000" dirty="0">
                <a:latin typeface="Arial"/>
                <a:cs typeface="Arial"/>
              </a:rPr>
              <a:t>. Box plots display the first and third quartiles </a:t>
            </a:r>
            <a:r>
              <a:rPr lang="en-US" sz="2000" dirty="0" smtClean="0">
                <a:latin typeface="Arial"/>
                <a:cs typeface="Arial"/>
              </a:rPr>
              <a:t>and *</a:t>
            </a:r>
            <a:r>
              <a:rPr lang="en-US" sz="2000" dirty="0">
                <a:latin typeface="Arial"/>
                <a:cs typeface="Arial"/>
              </a:rPr>
              <a:t>*p&lt;</a:t>
            </a:r>
            <a:r>
              <a:rPr lang="en-US" sz="2000" dirty="0" smtClean="0">
                <a:latin typeface="Arial"/>
                <a:cs typeface="Arial"/>
              </a:rPr>
              <a:t>0.01, </a:t>
            </a:r>
            <a:r>
              <a:rPr lang="en-US" sz="2000" dirty="0">
                <a:latin typeface="Arial"/>
                <a:cs typeface="Arial"/>
              </a:rPr>
              <a:t>using unpaired t test.</a:t>
            </a:r>
            <a:endParaRPr lang="en-US" sz="2000" dirty="0"/>
          </a:p>
          <a:p>
            <a:endParaRPr lang="en-US" sz="2000" dirty="0">
              <a:latin typeface="Arial"/>
              <a:cs typeface="Arial"/>
            </a:endParaRPr>
          </a:p>
          <a:p>
            <a:endParaRPr lang="en-US" sz="2000" dirty="0"/>
          </a:p>
        </p:txBody>
      </p:sp>
      <p:sp>
        <p:nvSpPr>
          <p:cNvPr id="16" name="Rectangle 15"/>
          <p:cNvSpPr/>
          <p:nvPr/>
        </p:nvSpPr>
        <p:spPr>
          <a:xfrm>
            <a:off x="23072467" y="22853879"/>
            <a:ext cx="184666" cy="215444"/>
          </a:xfrm>
          <a:prstGeom prst="rect">
            <a:avLst/>
          </a:prstGeom>
        </p:spPr>
        <p:txBody>
          <a:bodyPr wrap="none">
            <a:spAutoFit/>
          </a:bodyPr>
          <a:lstStyle/>
          <a:p>
            <a:r>
              <a:rPr lang="en-US" sz="1200" baseline="30000" dirty="0">
                <a:solidFill>
                  <a:srgbClr val="141413"/>
                </a:solidFill>
                <a:latin typeface="Helvetica"/>
              </a:rPr>
              <a:t> </a:t>
            </a:r>
            <a:endParaRPr lang="en-US" dirty="0"/>
          </a:p>
        </p:txBody>
      </p:sp>
      <p:graphicFrame>
        <p:nvGraphicFramePr>
          <p:cNvPr id="41" name="Diagram 40"/>
          <p:cNvGraphicFramePr/>
          <p:nvPr>
            <p:extLst>
              <p:ext uri="{D42A27DB-BD31-4B8C-83A1-F6EECF244321}">
                <p14:modId xmlns:p14="http://schemas.microsoft.com/office/powerpoint/2010/main" val="2158705804"/>
              </p:ext>
            </p:extLst>
          </p:nvPr>
        </p:nvGraphicFramePr>
        <p:xfrm>
          <a:off x="3803723" y="17116482"/>
          <a:ext cx="5467248" cy="4254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3" name="Diagram 42"/>
          <p:cNvGraphicFramePr/>
          <p:nvPr>
            <p:extLst>
              <p:ext uri="{D42A27DB-BD31-4B8C-83A1-F6EECF244321}">
                <p14:modId xmlns:p14="http://schemas.microsoft.com/office/powerpoint/2010/main" val="3792171661"/>
              </p:ext>
            </p:extLst>
          </p:nvPr>
        </p:nvGraphicFramePr>
        <p:xfrm>
          <a:off x="53205" y="16796833"/>
          <a:ext cx="5966041" cy="4347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5" name="Diagram 44"/>
          <p:cNvGraphicFramePr/>
          <p:nvPr>
            <p:extLst>
              <p:ext uri="{D42A27DB-BD31-4B8C-83A1-F6EECF244321}">
                <p14:modId xmlns:p14="http://schemas.microsoft.com/office/powerpoint/2010/main" val="1906748258"/>
              </p:ext>
            </p:extLst>
          </p:nvPr>
        </p:nvGraphicFramePr>
        <p:xfrm>
          <a:off x="7257159" y="16764154"/>
          <a:ext cx="5713767" cy="439936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46" name="TextBox 45"/>
          <p:cNvSpPr txBox="1"/>
          <p:nvPr/>
        </p:nvSpPr>
        <p:spPr>
          <a:xfrm>
            <a:off x="2175845" y="18032166"/>
            <a:ext cx="292642" cy="584776"/>
          </a:xfrm>
          <a:prstGeom prst="rect">
            <a:avLst/>
          </a:prstGeom>
          <a:noFill/>
        </p:spPr>
        <p:txBody>
          <a:bodyPr wrap="square" rtlCol="0">
            <a:spAutoFit/>
          </a:bodyPr>
          <a:lstStyle/>
          <a:p>
            <a:endParaRPr lang="en-US" sz="3200" dirty="0"/>
          </a:p>
        </p:txBody>
      </p:sp>
      <p:sp>
        <p:nvSpPr>
          <p:cNvPr id="47" name="TextBox 46"/>
          <p:cNvSpPr txBox="1"/>
          <p:nvPr/>
        </p:nvSpPr>
        <p:spPr>
          <a:xfrm>
            <a:off x="4774943" y="20804731"/>
            <a:ext cx="292642" cy="584776"/>
          </a:xfrm>
          <a:prstGeom prst="rect">
            <a:avLst/>
          </a:prstGeom>
          <a:noFill/>
        </p:spPr>
        <p:txBody>
          <a:bodyPr wrap="square" rtlCol="0">
            <a:spAutoFit/>
          </a:bodyPr>
          <a:lstStyle/>
          <a:p>
            <a:endParaRPr lang="en-US" sz="3200" dirty="0"/>
          </a:p>
        </p:txBody>
      </p:sp>
      <p:pic>
        <p:nvPicPr>
          <p:cNvPr id="4" name="Picture 3"/>
          <p:cNvPicPr>
            <a:picLocks noChangeAspect="1"/>
          </p:cNvPicPr>
          <p:nvPr/>
        </p:nvPicPr>
        <p:blipFill>
          <a:blip r:embed="rId19"/>
          <a:stretch>
            <a:fillRect/>
          </a:stretch>
        </p:blipFill>
        <p:spPr>
          <a:xfrm>
            <a:off x="14185899" y="24168100"/>
            <a:ext cx="6121400" cy="3397781"/>
          </a:xfrm>
          <a:prstGeom prst="rect">
            <a:avLst/>
          </a:prstGeom>
        </p:spPr>
      </p:pic>
      <p:pic>
        <p:nvPicPr>
          <p:cNvPr id="11" name="Picture 10"/>
          <p:cNvPicPr>
            <a:picLocks noChangeAspect="1"/>
          </p:cNvPicPr>
          <p:nvPr/>
        </p:nvPicPr>
        <p:blipFill>
          <a:blip r:embed="rId20"/>
          <a:stretch>
            <a:fillRect/>
          </a:stretch>
        </p:blipFill>
        <p:spPr>
          <a:xfrm>
            <a:off x="14185899" y="20644381"/>
            <a:ext cx="6109002" cy="3390900"/>
          </a:xfrm>
          <a:prstGeom prst="rect">
            <a:avLst/>
          </a:prstGeom>
        </p:spPr>
      </p:pic>
      <p:pic>
        <p:nvPicPr>
          <p:cNvPr id="38" name="Picture 37"/>
          <p:cNvPicPr>
            <a:picLocks noChangeAspect="1"/>
          </p:cNvPicPr>
          <p:nvPr/>
        </p:nvPicPr>
        <p:blipFill>
          <a:blip r:embed="rId21"/>
          <a:stretch>
            <a:fillRect/>
          </a:stretch>
        </p:blipFill>
        <p:spPr>
          <a:xfrm>
            <a:off x="495362" y="29378292"/>
            <a:ext cx="3822638" cy="3526692"/>
          </a:xfrm>
          <a:prstGeom prst="rect">
            <a:avLst/>
          </a:prstGeom>
        </p:spPr>
      </p:pic>
      <p:pic>
        <p:nvPicPr>
          <p:cNvPr id="39" name="Picture 38"/>
          <p:cNvPicPr>
            <a:picLocks noChangeAspect="1"/>
          </p:cNvPicPr>
          <p:nvPr/>
        </p:nvPicPr>
        <p:blipFill>
          <a:blip r:embed="rId22"/>
          <a:stretch>
            <a:fillRect/>
          </a:stretch>
        </p:blipFill>
        <p:spPr>
          <a:xfrm>
            <a:off x="4356927" y="29352891"/>
            <a:ext cx="3821873" cy="3525986"/>
          </a:xfrm>
          <a:prstGeom prst="rect">
            <a:avLst/>
          </a:prstGeom>
        </p:spPr>
      </p:pic>
      <p:pic>
        <p:nvPicPr>
          <p:cNvPr id="40" name="Picture 39"/>
          <p:cNvPicPr>
            <a:picLocks noChangeAspect="1"/>
          </p:cNvPicPr>
          <p:nvPr/>
        </p:nvPicPr>
        <p:blipFill>
          <a:blip r:embed="rId23"/>
          <a:stretch>
            <a:fillRect/>
          </a:stretch>
        </p:blipFill>
        <p:spPr>
          <a:xfrm>
            <a:off x="8336736" y="29340192"/>
            <a:ext cx="3855263" cy="3556792"/>
          </a:xfrm>
          <a:prstGeom prst="rect">
            <a:avLst/>
          </a:prstGeom>
        </p:spPr>
      </p:pic>
      <p:sp>
        <p:nvSpPr>
          <p:cNvPr id="20" name="Rectangle 19"/>
          <p:cNvSpPr/>
          <p:nvPr/>
        </p:nvSpPr>
        <p:spPr>
          <a:xfrm>
            <a:off x="9055100" y="31789252"/>
            <a:ext cx="673100" cy="317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9080500" y="31738452"/>
            <a:ext cx="647700" cy="369332"/>
          </a:xfrm>
          <a:prstGeom prst="rect">
            <a:avLst/>
          </a:prstGeom>
          <a:noFill/>
        </p:spPr>
        <p:txBody>
          <a:bodyPr wrap="square" rtlCol="0">
            <a:spAutoFit/>
          </a:bodyPr>
          <a:lstStyle/>
          <a:p>
            <a:r>
              <a:rPr lang="en-US" sz="1800" dirty="0" smtClean="0">
                <a:solidFill>
                  <a:schemeClr val="bg1"/>
                </a:solidFill>
              </a:rPr>
              <a:t>DN</a:t>
            </a:r>
            <a:endParaRPr lang="en-US" sz="1800" dirty="0">
              <a:solidFill>
                <a:schemeClr val="bg1"/>
              </a:solidFill>
            </a:endParaRPr>
          </a:p>
        </p:txBody>
      </p:sp>
      <p:sp>
        <p:nvSpPr>
          <p:cNvPr id="50" name="TextBox 49"/>
          <p:cNvSpPr txBox="1"/>
          <p:nvPr/>
        </p:nvSpPr>
        <p:spPr>
          <a:xfrm>
            <a:off x="10502900" y="31751152"/>
            <a:ext cx="647700" cy="369332"/>
          </a:xfrm>
          <a:prstGeom prst="rect">
            <a:avLst/>
          </a:prstGeom>
          <a:noFill/>
        </p:spPr>
        <p:txBody>
          <a:bodyPr wrap="square" rtlCol="0">
            <a:spAutoFit/>
          </a:bodyPr>
          <a:lstStyle/>
          <a:p>
            <a:r>
              <a:rPr lang="en-US" sz="1800" dirty="0" smtClean="0">
                <a:solidFill>
                  <a:schemeClr val="bg1"/>
                </a:solidFill>
              </a:rPr>
              <a:t>VD1</a:t>
            </a:r>
            <a:endParaRPr lang="en-US" sz="1800" dirty="0">
              <a:solidFill>
                <a:schemeClr val="bg1"/>
              </a:solidFill>
            </a:endParaRPr>
          </a:p>
        </p:txBody>
      </p:sp>
      <p:sp>
        <p:nvSpPr>
          <p:cNvPr id="54" name="Rectangle 53"/>
          <p:cNvSpPr/>
          <p:nvPr/>
        </p:nvSpPr>
        <p:spPr>
          <a:xfrm>
            <a:off x="11226800" y="31738452"/>
            <a:ext cx="673100" cy="317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10350500" y="29769952"/>
            <a:ext cx="673100" cy="317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10414000" y="29871552"/>
            <a:ext cx="647700" cy="369332"/>
          </a:xfrm>
          <a:prstGeom prst="rect">
            <a:avLst/>
          </a:prstGeom>
          <a:noFill/>
        </p:spPr>
        <p:txBody>
          <a:bodyPr wrap="square" rtlCol="0">
            <a:spAutoFit/>
          </a:bodyPr>
          <a:lstStyle/>
          <a:p>
            <a:r>
              <a:rPr lang="en-US" sz="1800" dirty="0" smtClean="0">
                <a:solidFill>
                  <a:schemeClr val="bg1"/>
                </a:solidFill>
              </a:rPr>
              <a:t>VD2</a:t>
            </a:r>
            <a:endParaRPr lang="en-US" sz="1800" dirty="0">
              <a:solidFill>
                <a:schemeClr val="bg1"/>
              </a:solidFill>
            </a:endParaRPr>
          </a:p>
        </p:txBody>
      </p:sp>
      <p:sp>
        <p:nvSpPr>
          <p:cNvPr id="24" name="Rectangle 23"/>
          <p:cNvSpPr/>
          <p:nvPr/>
        </p:nvSpPr>
        <p:spPr>
          <a:xfrm>
            <a:off x="6604000" y="29706452"/>
            <a:ext cx="800100" cy="3556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334000" y="31751152"/>
            <a:ext cx="800100" cy="3556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2616200" y="31687652"/>
            <a:ext cx="508000" cy="2159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6438900" y="29960452"/>
            <a:ext cx="850900" cy="369332"/>
          </a:xfrm>
          <a:prstGeom prst="rect">
            <a:avLst/>
          </a:prstGeom>
          <a:noFill/>
        </p:spPr>
        <p:txBody>
          <a:bodyPr wrap="square" rtlCol="0">
            <a:spAutoFit/>
          </a:bodyPr>
          <a:lstStyle/>
          <a:p>
            <a:r>
              <a:rPr lang="en-US" sz="1800" dirty="0" smtClean="0">
                <a:solidFill>
                  <a:schemeClr val="bg1"/>
                </a:solidFill>
              </a:rPr>
              <a:t>TCRgd</a:t>
            </a:r>
            <a:endParaRPr lang="en-US" sz="1800" dirty="0">
              <a:solidFill>
                <a:schemeClr val="bg1"/>
              </a:solidFill>
            </a:endParaRPr>
          </a:p>
        </p:txBody>
      </p:sp>
      <p:sp>
        <p:nvSpPr>
          <p:cNvPr id="64" name="TextBox 63"/>
          <p:cNvSpPr txBox="1"/>
          <p:nvPr/>
        </p:nvSpPr>
        <p:spPr>
          <a:xfrm>
            <a:off x="5422900" y="31713052"/>
            <a:ext cx="850900" cy="369332"/>
          </a:xfrm>
          <a:prstGeom prst="rect">
            <a:avLst/>
          </a:prstGeom>
          <a:noFill/>
        </p:spPr>
        <p:txBody>
          <a:bodyPr wrap="square" rtlCol="0">
            <a:spAutoFit/>
          </a:bodyPr>
          <a:lstStyle/>
          <a:p>
            <a:r>
              <a:rPr lang="en-US" sz="1800" dirty="0" smtClean="0">
                <a:solidFill>
                  <a:schemeClr val="bg1"/>
                </a:solidFill>
              </a:rPr>
              <a:t>TCRab</a:t>
            </a:r>
            <a:endParaRPr lang="en-US" sz="1800" dirty="0">
              <a:solidFill>
                <a:schemeClr val="bg1"/>
              </a:solidFill>
            </a:endParaRPr>
          </a:p>
        </p:txBody>
      </p:sp>
      <p:sp>
        <p:nvSpPr>
          <p:cNvPr id="65" name="TextBox 64"/>
          <p:cNvSpPr txBox="1"/>
          <p:nvPr/>
        </p:nvSpPr>
        <p:spPr>
          <a:xfrm>
            <a:off x="2628900" y="31738452"/>
            <a:ext cx="609600" cy="369332"/>
          </a:xfrm>
          <a:prstGeom prst="rect">
            <a:avLst/>
          </a:prstGeom>
          <a:noFill/>
        </p:spPr>
        <p:txBody>
          <a:bodyPr wrap="square" rtlCol="0">
            <a:spAutoFit/>
          </a:bodyPr>
          <a:lstStyle/>
          <a:p>
            <a:r>
              <a:rPr lang="en-US" sz="1800" dirty="0" smtClean="0">
                <a:solidFill>
                  <a:schemeClr val="bg1"/>
                </a:solidFill>
              </a:rPr>
              <a:t>CD3</a:t>
            </a:r>
            <a:endParaRPr lang="en-US" sz="1800" dirty="0">
              <a:solidFill>
                <a:schemeClr val="bg1"/>
              </a:solidFill>
            </a:endParaRPr>
          </a:p>
        </p:txBody>
      </p:sp>
      <p:sp>
        <p:nvSpPr>
          <p:cNvPr id="28" name="TextBox 27"/>
          <p:cNvSpPr txBox="1"/>
          <p:nvPr/>
        </p:nvSpPr>
        <p:spPr>
          <a:xfrm>
            <a:off x="13314847" y="14655800"/>
            <a:ext cx="660958" cy="584776"/>
          </a:xfrm>
          <a:prstGeom prst="rect">
            <a:avLst/>
          </a:prstGeom>
          <a:noFill/>
        </p:spPr>
        <p:txBody>
          <a:bodyPr wrap="none" rtlCol="0">
            <a:spAutoFit/>
          </a:bodyPr>
          <a:lstStyle/>
          <a:p>
            <a:r>
              <a:rPr lang="en-US" sz="3200" dirty="0" smtClean="0">
                <a:solidFill>
                  <a:srgbClr val="E78923"/>
                </a:solidFill>
              </a:rPr>
              <a:t>IEL</a:t>
            </a:r>
            <a:endParaRPr lang="en-US" sz="3200" dirty="0">
              <a:solidFill>
                <a:srgbClr val="E78923"/>
              </a:solidFill>
            </a:endParaRPr>
          </a:p>
        </p:txBody>
      </p:sp>
      <p:sp>
        <p:nvSpPr>
          <p:cNvPr id="29" name="TextBox 28"/>
          <p:cNvSpPr txBox="1"/>
          <p:nvPr/>
        </p:nvSpPr>
        <p:spPr>
          <a:xfrm>
            <a:off x="13314847" y="18148300"/>
            <a:ext cx="792404" cy="584776"/>
          </a:xfrm>
          <a:prstGeom prst="rect">
            <a:avLst/>
          </a:prstGeom>
          <a:noFill/>
        </p:spPr>
        <p:txBody>
          <a:bodyPr wrap="none" rtlCol="0">
            <a:spAutoFit/>
          </a:bodyPr>
          <a:lstStyle/>
          <a:p>
            <a:r>
              <a:rPr lang="en-US" sz="3200" dirty="0" smtClean="0">
                <a:solidFill>
                  <a:srgbClr val="944E89"/>
                </a:solidFill>
              </a:rPr>
              <a:t>PBL</a:t>
            </a:r>
            <a:endParaRPr lang="en-US" sz="3200" dirty="0">
              <a:solidFill>
                <a:srgbClr val="944E89"/>
              </a:solidFill>
            </a:endParaRPr>
          </a:p>
        </p:txBody>
      </p:sp>
      <p:pic>
        <p:nvPicPr>
          <p:cNvPr id="30" name="Picture 29"/>
          <p:cNvPicPr>
            <a:picLocks noChangeAspect="1"/>
          </p:cNvPicPr>
          <p:nvPr/>
        </p:nvPicPr>
        <p:blipFill>
          <a:blip r:embed="rId24"/>
          <a:stretch>
            <a:fillRect/>
          </a:stretch>
        </p:blipFill>
        <p:spPr>
          <a:xfrm>
            <a:off x="14185899" y="13576300"/>
            <a:ext cx="5956301" cy="6687000"/>
          </a:xfrm>
          <a:prstGeom prst="rect">
            <a:avLst/>
          </a:prstGeom>
        </p:spPr>
      </p:pic>
      <p:sp>
        <p:nvSpPr>
          <p:cNvPr id="67" name="TextBox 66"/>
          <p:cNvSpPr txBox="1"/>
          <p:nvPr/>
        </p:nvSpPr>
        <p:spPr>
          <a:xfrm>
            <a:off x="25659247" y="21920200"/>
            <a:ext cx="660958" cy="584776"/>
          </a:xfrm>
          <a:prstGeom prst="rect">
            <a:avLst/>
          </a:prstGeom>
          <a:noFill/>
        </p:spPr>
        <p:txBody>
          <a:bodyPr wrap="none" rtlCol="0">
            <a:spAutoFit/>
          </a:bodyPr>
          <a:lstStyle/>
          <a:p>
            <a:r>
              <a:rPr lang="en-US" sz="3200" dirty="0" smtClean="0">
                <a:solidFill>
                  <a:srgbClr val="E78923"/>
                </a:solidFill>
              </a:rPr>
              <a:t>IEL</a:t>
            </a:r>
            <a:endParaRPr lang="en-US" sz="3200" dirty="0">
              <a:solidFill>
                <a:srgbClr val="E78923"/>
              </a:solidFill>
            </a:endParaRPr>
          </a:p>
        </p:txBody>
      </p:sp>
      <p:sp>
        <p:nvSpPr>
          <p:cNvPr id="68" name="TextBox 67"/>
          <p:cNvSpPr txBox="1"/>
          <p:nvPr/>
        </p:nvSpPr>
        <p:spPr>
          <a:xfrm>
            <a:off x="25659247" y="25311100"/>
            <a:ext cx="792404" cy="584776"/>
          </a:xfrm>
          <a:prstGeom prst="rect">
            <a:avLst/>
          </a:prstGeom>
          <a:noFill/>
        </p:spPr>
        <p:txBody>
          <a:bodyPr wrap="none" rtlCol="0">
            <a:spAutoFit/>
          </a:bodyPr>
          <a:lstStyle/>
          <a:p>
            <a:r>
              <a:rPr lang="en-US" sz="3200" dirty="0" smtClean="0">
                <a:solidFill>
                  <a:srgbClr val="944E89"/>
                </a:solidFill>
              </a:rPr>
              <a:t>PBL</a:t>
            </a:r>
            <a:endParaRPr lang="en-US" sz="3200" dirty="0">
              <a:solidFill>
                <a:srgbClr val="944E89"/>
              </a:solidFill>
            </a:endParaRPr>
          </a:p>
        </p:txBody>
      </p:sp>
      <p:sp>
        <p:nvSpPr>
          <p:cNvPr id="69" name="TextBox 68"/>
          <p:cNvSpPr txBox="1"/>
          <p:nvPr/>
        </p:nvSpPr>
        <p:spPr>
          <a:xfrm>
            <a:off x="20388747" y="14655800"/>
            <a:ext cx="660958" cy="584776"/>
          </a:xfrm>
          <a:prstGeom prst="rect">
            <a:avLst/>
          </a:prstGeom>
          <a:noFill/>
        </p:spPr>
        <p:txBody>
          <a:bodyPr wrap="none" rtlCol="0">
            <a:spAutoFit/>
          </a:bodyPr>
          <a:lstStyle/>
          <a:p>
            <a:r>
              <a:rPr lang="en-US" sz="3200" dirty="0" smtClean="0">
                <a:solidFill>
                  <a:srgbClr val="E78923"/>
                </a:solidFill>
              </a:rPr>
              <a:t>IEL</a:t>
            </a:r>
            <a:endParaRPr lang="en-US" sz="3200" dirty="0">
              <a:solidFill>
                <a:srgbClr val="E78923"/>
              </a:solidFill>
            </a:endParaRPr>
          </a:p>
        </p:txBody>
      </p:sp>
      <p:sp>
        <p:nvSpPr>
          <p:cNvPr id="70" name="TextBox 69"/>
          <p:cNvSpPr txBox="1"/>
          <p:nvPr/>
        </p:nvSpPr>
        <p:spPr>
          <a:xfrm>
            <a:off x="20388747" y="18148300"/>
            <a:ext cx="792404" cy="584776"/>
          </a:xfrm>
          <a:prstGeom prst="rect">
            <a:avLst/>
          </a:prstGeom>
          <a:noFill/>
        </p:spPr>
        <p:txBody>
          <a:bodyPr wrap="none" rtlCol="0">
            <a:spAutoFit/>
          </a:bodyPr>
          <a:lstStyle/>
          <a:p>
            <a:r>
              <a:rPr lang="en-US" sz="3200" dirty="0" smtClean="0">
                <a:solidFill>
                  <a:srgbClr val="944E89"/>
                </a:solidFill>
              </a:rPr>
              <a:t>PBL</a:t>
            </a:r>
            <a:endParaRPr lang="en-US" sz="3200" dirty="0">
              <a:solidFill>
                <a:srgbClr val="944E89"/>
              </a:solidFill>
            </a:endParaRPr>
          </a:p>
        </p:txBody>
      </p:sp>
      <p:sp>
        <p:nvSpPr>
          <p:cNvPr id="74" name="TextBox 73"/>
          <p:cNvSpPr txBox="1"/>
          <p:nvPr/>
        </p:nvSpPr>
        <p:spPr>
          <a:xfrm>
            <a:off x="23220847" y="12954000"/>
            <a:ext cx="2103060" cy="584776"/>
          </a:xfrm>
          <a:prstGeom prst="rect">
            <a:avLst/>
          </a:prstGeom>
          <a:noFill/>
        </p:spPr>
        <p:txBody>
          <a:bodyPr wrap="none" rtlCol="0">
            <a:spAutoFit/>
          </a:bodyPr>
          <a:lstStyle/>
          <a:p>
            <a:r>
              <a:rPr lang="en-US" sz="3200" dirty="0" smtClean="0">
                <a:solidFill>
                  <a:srgbClr val="D11C6A"/>
                </a:solidFill>
              </a:rPr>
              <a:t>Delta Chain           </a:t>
            </a:r>
            <a:endParaRPr lang="en-US" sz="3200" dirty="0">
              <a:solidFill>
                <a:srgbClr val="D11C6A"/>
              </a:solidFill>
            </a:endParaRPr>
          </a:p>
        </p:txBody>
      </p:sp>
      <p:sp>
        <p:nvSpPr>
          <p:cNvPr id="77" name="TextBox 76"/>
          <p:cNvSpPr txBox="1"/>
          <p:nvPr/>
        </p:nvSpPr>
        <p:spPr>
          <a:xfrm>
            <a:off x="28876579" y="12954000"/>
            <a:ext cx="2525852" cy="584776"/>
          </a:xfrm>
          <a:prstGeom prst="rect">
            <a:avLst/>
          </a:prstGeom>
          <a:noFill/>
        </p:spPr>
        <p:txBody>
          <a:bodyPr wrap="none" rtlCol="0">
            <a:spAutoFit/>
          </a:bodyPr>
          <a:lstStyle/>
          <a:p>
            <a:r>
              <a:rPr lang="en-US" sz="3200" dirty="0" smtClean="0">
                <a:solidFill>
                  <a:srgbClr val="4D3D7F"/>
                </a:solidFill>
              </a:rPr>
              <a:t>Gamma Chain</a:t>
            </a:r>
            <a:endParaRPr lang="en-US" sz="3200" dirty="0">
              <a:solidFill>
                <a:srgbClr val="4D3D7F"/>
              </a:solidFill>
            </a:endParaRPr>
          </a:p>
        </p:txBody>
      </p:sp>
      <p:pic>
        <p:nvPicPr>
          <p:cNvPr id="36" name="Picture 35"/>
          <p:cNvPicPr>
            <a:picLocks noChangeAspect="1"/>
          </p:cNvPicPr>
          <p:nvPr/>
        </p:nvPicPr>
        <p:blipFill>
          <a:blip r:embed="rId25"/>
          <a:stretch>
            <a:fillRect/>
          </a:stretch>
        </p:blipFill>
        <p:spPr>
          <a:xfrm>
            <a:off x="21244255" y="13601700"/>
            <a:ext cx="11267746" cy="3037128"/>
          </a:xfrm>
          <a:prstGeom prst="rect">
            <a:avLst/>
          </a:prstGeom>
        </p:spPr>
      </p:pic>
      <p:pic>
        <p:nvPicPr>
          <p:cNvPr id="37" name="Picture 36"/>
          <p:cNvPicPr>
            <a:picLocks noChangeAspect="1"/>
          </p:cNvPicPr>
          <p:nvPr/>
        </p:nvPicPr>
        <p:blipFill>
          <a:blip r:embed="rId26"/>
          <a:stretch>
            <a:fillRect/>
          </a:stretch>
        </p:blipFill>
        <p:spPr>
          <a:xfrm>
            <a:off x="21244254" y="17021951"/>
            <a:ext cx="11267746" cy="3037129"/>
          </a:xfrm>
          <a:prstGeom prst="rect">
            <a:avLst/>
          </a:prstGeom>
        </p:spPr>
      </p:pic>
      <p:pic>
        <p:nvPicPr>
          <p:cNvPr id="79" name="Picture 78"/>
          <p:cNvPicPr>
            <a:picLocks noChangeAspect="1"/>
          </p:cNvPicPr>
          <p:nvPr/>
        </p:nvPicPr>
        <p:blipFill>
          <a:blip r:embed="rId27"/>
          <a:stretch>
            <a:fillRect/>
          </a:stretch>
        </p:blipFill>
        <p:spPr>
          <a:xfrm>
            <a:off x="26441398" y="20586699"/>
            <a:ext cx="5359401" cy="3445329"/>
          </a:xfrm>
          <a:prstGeom prst="rect">
            <a:avLst/>
          </a:prstGeom>
        </p:spPr>
      </p:pic>
      <p:pic>
        <p:nvPicPr>
          <p:cNvPr id="81" name="Picture 80"/>
          <p:cNvPicPr>
            <a:picLocks noChangeAspect="1"/>
          </p:cNvPicPr>
          <p:nvPr/>
        </p:nvPicPr>
        <p:blipFill>
          <a:blip r:embed="rId28"/>
          <a:stretch>
            <a:fillRect/>
          </a:stretch>
        </p:blipFill>
        <p:spPr>
          <a:xfrm>
            <a:off x="26441398" y="24069751"/>
            <a:ext cx="5359402" cy="3445330"/>
          </a:xfrm>
          <a:prstGeom prst="rect">
            <a:avLst/>
          </a:prstGeom>
        </p:spPr>
      </p:pic>
      <p:sp>
        <p:nvSpPr>
          <p:cNvPr id="87" name="TextBox 86"/>
          <p:cNvSpPr txBox="1"/>
          <p:nvPr/>
        </p:nvSpPr>
        <p:spPr>
          <a:xfrm>
            <a:off x="31746779" y="20650200"/>
            <a:ext cx="756237" cy="400110"/>
          </a:xfrm>
          <a:prstGeom prst="rect">
            <a:avLst/>
          </a:prstGeom>
          <a:noFill/>
        </p:spPr>
        <p:txBody>
          <a:bodyPr wrap="none" rtlCol="0">
            <a:spAutoFit/>
          </a:bodyPr>
          <a:lstStyle/>
          <a:p>
            <a:r>
              <a:rPr lang="en-US" sz="2000" dirty="0" smtClean="0">
                <a:solidFill>
                  <a:srgbClr val="4D3D7F"/>
                </a:solidFill>
              </a:rPr>
              <a:t>TRVG</a:t>
            </a:r>
            <a:endParaRPr lang="en-US" sz="2000" dirty="0">
              <a:solidFill>
                <a:srgbClr val="4D3D7F"/>
              </a:solidFill>
            </a:endParaRPr>
          </a:p>
        </p:txBody>
      </p:sp>
      <p:sp>
        <p:nvSpPr>
          <p:cNvPr id="88" name="TextBox 87"/>
          <p:cNvSpPr txBox="1"/>
          <p:nvPr/>
        </p:nvSpPr>
        <p:spPr>
          <a:xfrm>
            <a:off x="31746779" y="24168100"/>
            <a:ext cx="756237" cy="400110"/>
          </a:xfrm>
          <a:prstGeom prst="rect">
            <a:avLst/>
          </a:prstGeom>
          <a:noFill/>
        </p:spPr>
        <p:txBody>
          <a:bodyPr wrap="none" rtlCol="0">
            <a:spAutoFit/>
          </a:bodyPr>
          <a:lstStyle/>
          <a:p>
            <a:r>
              <a:rPr lang="en-US" sz="2000" dirty="0" smtClean="0">
                <a:solidFill>
                  <a:srgbClr val="4D3D7F"/>
                </a:solidFill>
              </a:rPr>
              <a:t>TRVG</a:t>
            </a:r>
            <a:endParaRPr lang="en-US" sz="2000" dirty="0">
              <a:solidFill>
                <a:srgbClr val="4D3D7F"/>
              </a:solidFill>
            </a:endParaRPr>
          </a:p>
        </p:txBody>
      </p:sp>
      <p:sp>
        <p:nvSpPr>
          <p:cNvPr id="89" name="TextBox 88"/>
          <p:cNvSpPr txBox="1"/>
          <p:nvPr/>
        </p:nvSpPr>
        <p:spPr>
          <a:xfrm>
            <a:off x="13314847" y="5029200"/>
            <a:ext cx="453970" cy="646331"/>
          </a:xfrm>
          <a:prstGeom prst="rect">
            <a:avLst/>
          </a:prstGeom>
          <a:noFill/>
        </p:spPr>
        <p:txBody>
          <a:bodyPr wrap="none" rtlCol="0">
            <a:spAutoFit/>
          </a:bodyPr>
          <a:lstStyle/>
          <a:p>
            <a:r>
              <a:rPr lang="en-US" sz="3600" dirty="0" smtClean="0"/>
              <a:t>A</a:t>
            </a:r>
            <a:endParaRPr lang="en-US" sz="3600" dirty="0"/>
          </a:p>
        </p:txBody>
      </p:sp>
      <p:pic>
        <p:nvPicPr>
          <p:cNvPr id="92" name="Picture 91"/>
          <p:cNvPicPr>
            <a:picLocks noChangeAspect="1"/>
          </p:cNvPicPr>
          <p:nvPr/>
        </p:nvPicPr>
        <p:blipFill>
          <a:blip r:embed="rId29"/>
          <a:stretch>
            <a:fillRect/>
          </a:stretch>
        </p:blipFill>
        <p:spPr>
          <a:xfrm>
            <a:off x="13314847" y="5562600"/>
            <a:ext cx="10825203" cy="5166988"/>
          </a:xfrm>
          <a:prstGeom prst="rect">
            <a:avLst/>
          </a:prstGeom>
        </p:spPr>
      </p:pic>
      <p:pic>
        <p:nvPicPr>
          <p:cNvPr id="93" name="Picture 92"/>
          <p:cNvPicPr>
            <a:picLocks noChangeAspect="1"/>
          </p:cNvPicPr>
          <p:nvPr/>
        </p:nvPicPr>
        <p:blipFill>
          <a:blip r:embed="rId30"/>
          <a:stretch>
            <a:fillRect/>
          </a:stretch>
        </p:blipFill>
        <p:spPr>
          <a:xfrm>
            <a:off x="24396700" y="5562601"/>
            <a:ext cx="10845800" cy="5176818"/>
          </a:xfrm>
          <a:prstGeom prst="rect">
            <a:avLst/>
          </a:prstGeom>
        </p:spPr>
      </p:pic>
      <p:sp>
        <p:nvSpPr>
          <p:cNvPr id="97" name="TextBox 96"/>
          <p:cNvSpPr txBox="1"/>
          <p:nvPr/>
        </p:nvSpPr>
        <p:spPr>
          <a:xfrm>
            <a:off x="24186047" y="5029200"/>
            <a:ext cx="435786" cy="646331"/>
          </a:xfrm>
          <a:prstGeom prst="rect">
            <a:avLst/>
          </a:prstGeom>
          <a:noFill/>
        </p:spPr>
        <p:txBody>
          <a:bodyPr wrap="none" rtlCol="0">
            <a:spAutoFit/>
          </a:bodyPr>
          <a:lstStyle/>
          <a:p>
            <a:r>
              <a:rPr lang="en-US" sz="3600" dirty="0" smtClean="0"/>
              <a:t>B</a:t>
            </a:r>
            <a:endParaRPr lang="en-US" sz="3600" dirty="0"/>
          </a:p>
        </p:txBody>
      </p:sp>
      <p:sp>
        <p:nvSpPr>
          <p:cNvPr id="98" name="TextBox 97"/>
          <p:cNvSpPr txBox="1"/>
          <p:nvPr/>
        </p:nvSpPr>
        <p:spPr>
          <a:xfrm>
            <a:off x="13314847" y="12623800"/>
            <a:ext cx="453970" cy="646331"/>
          </a:xfrm>
          <a:prstGeom prst="rect">
            <a:avLst/>
          </a:prstGeom>
          <a:noFill/>
        </p:spPr>
        <p:txBody>
          <a:bodyPr wrap="none" rtlCol="0">
            <a:spAutoFit/>
          </a:bodyPr>
          <a:lstStyle/>
          <a:p>
            <a:r>
              <a:rPr lang="en-US" sz="3600" dirty="0" smtClean="0"/>
              <a:t>A</a:t>
            </a:r>
            <a:endParaRPr lang="en-US" sz="3600" dirty="0"/>
          </a:p>
        </p:txBody>
      </p:sp>
      <p:sp>
        <p:nvSpPr>
          <p:cNvPr id="99" name="TextBox 98"/>
          <p:cNvSpPr txBox="1"/>
          <p:nvPr/>
        </p:nvSpPr>
        <p:spPr>
          <a:xfrm>
            <a:off x="20274447" y="12623800"/>
            <a:ext cx="435786" cy="646331"/>
          </a:xfrm>
          <a:prstGeom prst="rect">
            <a:avLst/>
          </a:prstGeom>
          <a:noFill/>
        </p:spPr>
        <p:txBody>
          <a:bodyPr wrap="none" rtlCol="0">
            <a:spAutoFit/>
          </a:bodyPr>
          <a:lstStyle/>
          <a:p>
            <a:r>
              <a:rPr lang="en-US" sz="3600" dirty="0" smtClean="0"/>
              <a:t>B</a:t>
            </a:r>
            <a:endParaRPr lang="en-US" sz="3600" dirty="0"/>
          </a:p>
        </p:txBody>
      </p:sp>
      <p:pic>
        <p:nvPicPr>
          <p:cNvPr id="105" name="Picture 104"/>
          <p:cNvPicPr>
            <a:picLocks noChangeAspect="1"/>
          </p:cNvPicPr>
          <p:nvPr/>
        </p:nvPicPr>
        <p:blipFill>
          <a:blip r:embed="rId31"/>
          <a:stretch>
            <a:fillRect/>
          </a:stretch>
        </p:blipFill>
        <p:spPr>
          <a:xfrm>
            <a:off x="22707600" y="30454216"/>
            <a:ext cx="4267200" cy="2095500"/>
          </a:xfrm>
          <a:prstGeom prst="rect">
            <a:avLst/>
          </a:prstGeom>
        </p:spPr>
      </p:pic>
      <p:sp>
        <p:nvSpPr>
          <p:cNvPr id="107" name="TextBox 106"/>
          <p:cNvSpPr txBox="1"/>
          <p:nvPr/>
        </p:nvSpPr>
        <p:spPr>
          <a:xfrm rot="16200000">
            <a:off x="21146250" y="31254693"/>
            <a:ext cx="574647" cy="369332"/>
          </a:xfrm>
          <a:prstGeom prst="rect">
            <a:avLst/>
          </a:prstGeom>
          <a:noFill/>
        </p:spPr>
        <p:txBody>
          <a:bodyPr wrap="none" rtlCol="0">
            <a:spAutoFit/>
          </a:bodyPr>
          <a:lstStyle/>
          <a:p>
            <a:r>
              <a:rPr lang="en-US" sz="1800" dirty="0" smtClean="0"/>
              <a:t>VD1</a:t>
            </a:r>
            <a:endParaRPr lang="en-US" sz="1800" dirty="0"/>
          </a:p>
        </p:txBody>
      </p:sp>
      <p:sp>
        <p:nvSpPr>
          <p:cNvPr id="111" name="TextBox 110"/>
          <p:cNvSpPr txBox="1"/>
          <p:nvPr/>
        </p:nvSpPr>
        <p:spPr>
          <a:xfrm>
            <a:off x="21658477" y="31813487"/>
            <a:ext cx="677214" cy="369332"/>
          </a:xfrm>
          <a:prstGeom prst="rect">
            <a:avLst/>
          </a:prstGeom>
          <a:noFill/>
        </p:spPr>
        <p:txBody>
          <a:bodyPr wrap="none" rtlCol="0">
            <a:spAutoFit/>
          </a:bodyPr>
          <a:lstStyle/>
          <a:p>
            <a:r>
              <a:rPr lang="en-US" sz="1800" dirty="0" smtClean="0"/>
              <a:t>IFN-g</a:t>
            </a:r>
            <a:endParaRPr lang="en-US" sz="1800" dirty="0"/>
          </a:p>
        </p:txBody>
      </p:sp>
      <p:sp>
        <p:nvSpPr>
          <p:cNvPr id="112" name="Left-Up Arrow 111"/>
          <p:cNvSpPr>
            <a:spLocks noChangeAspect="1"/>
          </p:cNvSpPr>
          <p:nvPr/>
        </p:nvSpPr>
        <p:spPr>
          <a:xfrm flipH="1">
            <a:off x="21110652" y="31013016"/>
            <a:ext cx="1353312" cy="1346200"/>
          </a:xfrm>
          <a:prstGeom prst="leftUp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solidFill>
                <a:srgbClr val="FFFFFF"/>
              </a:solidFill>
            </a:endParaRPr>
          </a:p>
        </p:txBody>
      </p:sp>
      <p:sp>
        <p:nvSpPr>
          <p:cNvPr id="113" name="TextBox 112"/>
          <p:cNvSpPr txBox="1"/>
          <p:nvPr/>
        </p:nvSpPr>
        <p:spPr>
          <a:xfrm>
            <a:off x="23251583" y="30048200"/>
            <a:ext cx="1038490" cy="430887"/>
          </a:xfrm>
          <a:prstGeom prst="rect">
            <a:avLst/>
          </a:prstGeom>
          <a:noFill/>
        </p:spPr>
        <p:txBody>
          <a:bodyPr wrap="none" rtlCol="0">
            <a:spAutoFit/>
          </a:bodyPr>
          <a:lstStyle/>
          <a:p>
            <a:r>
              <a:rPr lang="en-US" sz="2200" dirty="0" smtClean="0">
                <a:solidFill>
                  <a:srgbClr val="128AC5"/>
                </a:solidFill>
              </a:rPr>
              <a:t>Control</a:t>
            </a:r>
            <a:endParaRPr lang="en-US" sz="2200" dirty="0">
              <a:solidFill>
                <a:srgbClr val="128AC5"/>
              </a:solidFill>
            </a:endParaRPr>
          </a:p>
        </p:txBody>
      </p:sp>
      <p:sp>
        <p:nvSpPr>
          <p:cNvPr id="114" name="TextBox 113"/>
          <p:cNvSpPr txBox="1"/>
          <p:nvPr/>
        </p:nvSpPr>
        <p:spPr>
          <a:xfrm>
            <a:off x="25533349" y="30048200"/>
            <a:ext cx="892191" cy="430887"/>
          </a:xfrm>
          <a:prstGeom prst="rect">
            <a:avLst/>
          </a:prstGeom>
          <a:noFill/>
        </p:spPr>
        <p:txBody>
          <a:bodyPr wrap="none" rtlCol="0">
            <a:spAutoFit/>
          </a:bodyPr>
          <a:lstStyle/>
          <a:p>
            <a:r>
              <a:rPr lang="en-US" sz="2200" dirty="0" smtClean="0">
                <a:solidFill>
                  <a:srgbClr val="D53B2C"/>
                </a:solidFill>
              </a:rPr>
              <a:t>Active</a:t>
            </a:r>
            <a:endParaRPr lang="en-US" sz="2200" dirty="0">
              <a:solidFill>
                <a:srgbClr val="D53B2C"/>
              </a:solidFill>
            </a:endParaRPr>
          </a:p>
        </p:txBody>
      </p:sp>
      <p:sp>
        <p:nvSpPr>
          <p:cNvPr id="115" name="TextBox 114"/>
          <p:cNvSpPr txBox="1"/>
          <p:nvPr/>
        </p:nvSpPr>
        <p:spPr>
          <a:xfrm>
            <a:off x="13314847" y="19951700"/>
            <a:ext cx="430827" cy="646331"/>
          </a:xfrm>
          <a:prstGeom prst="rect">
            <a:avLst/>
          </a:prstGeom>
          <a:noFill/>
        </p:spPr>
        <p:txBody>
          <a:bodyPr wrap="none" rtlCol="0">
            <a:spAutoFit/>
          </a:bodyPr>
          <a:lstStyle/>
          <a:p>
            <a:r>
              <a:rPr lang="en-US" sz="3600" dirty="0" smtClean="0"/>
              <a:t>C</a:t>
            </a:r>
            <a:endParaRPr lang="en-US" sz="3600" dirty="0"/>
          </a:p>
        </p:txBody>
      </p:sp>
      <p:sp>
        <p:nvSpPr>
          <p:cNvPr id="116" name="TextBox 115"/>
          <p:cNvSpPr txBox="1"/>
          <p:nvPr/>
        </p:nvSpPr>
        <p:spPr>
          <a:xfrm>
            <a:off x="21110652" y="29713847"/>
            <a:ext cx="453970" cy="646331"/>
          </a:xfrm>
          <a:prstGeom prst="rect">
            <a:avLst/>
          </a:prstGeom>
          <a:noFill/>
        </p:spPr>
        <p:txBody>
          <a:bodyPr wrap="none" rtlCol="0">
            <a:spAutoFit/>
          </a:bodyPr>
          <a:lstStyle/>
          <a:p>
            <a:r>
              <a:rPr lang="en-US" sz="3600" dirty="0" smtClean="0"/>
              <a:t>A</a:t>
            </a:r>
            <a:endParaRPr lang="en-US" sz="3600" dirty="0"/>
          </a:p>
        </p:txBody>
      </p:sp>
      <p:sp>
        <p:nvSpPr>
          <p:cNvPr id="117" name="TextBox 116"/>
          <p:cNvSpPr txBox="1"/>
          <p:nvPr/>
        </p:nvSpPr>
        <p:spPr>
          <a:xfrm>
            <a:off x="21110652" y="32406247"/>
            <a:ext cx="435786" cy="646331"/>
          </a:xfrm>
          <a:prstGeom prst="rect">
            <a:avLst/>
          </a:prstGeom>
          <a:noFill/>
        </p:spPr>
        <p:txBody>
          <a:bodyPr wrap="none" rtlCol="0">
            <a:spAutoFit/>
          </a:bodyPr>
          <a:lstStyle/>
          <a:p>
            <a:r>
              <a:rPr lang="en-US" sz="3600" dirty="0" smtClean="0"/>
              <a:t>B</a:t>
            </a:r>
            <a:endParaRPr lang="en-US" sz="3600" dirty="0"/>
          </a:p>
        </p:txBody>
      </p:sp>
      <p:sp>
        <p:nvSpPr>
          <p:cNvPr id="118" name="TextBox 117"/>
          <p:cNvSpPr txBox="1"/>
          <p:nvPr/>
        </p:nvSpPr>
        <p:spPr>
          <a:xfrm>
            <a:off x="21110652" y="37765648"/>
            <a:ext cx="435786" cy="646331"/>
          </a:xfrm>
          <a:prstGeom prst="rect">
            <a:avLst/>
          </a:prstGeom>
          <a:noFill/>
        </p:spPr>
        <p:txBody>
          <a:bodyPr wrap="none" rtlCol="0">
            <a:spAutoFit/>
          </a:bodyPr>
          <a:lstStyle/>
          <a:p>
            <a:r>
              <a:rPr lang="en-US" sz="3600" dirty="0" smtClean="0"/>
              <a:t>C</a:t>
            </a:r>
            <a:endParaRPr lang="en-US" sz="3600" dirty="0"/>
          </a:p>
        </p:txBody>
      </p:sp>
      <p:sp>
        <p:nvSpPr>
          <p:cNvPr id="119" name="Rectangle 118"/>
          <p:cNvSpPr/>
          <p:nvPr/>
        </p:nvSpPr>
        <p:spPr>
          <a:xfrm>
            <a:off x="22978533" y="30615467"/>
            <a:ext cx="330200" cy="16086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24206200" y="30607000"/>
            <a:ext cx="330200" cy="16086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24248534" y="32037866"/>
            <a:ext cx="330200" cy="16086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23003934" y="32071733"/>
            <a:ext cx="330200" cy="16086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23998767" y="30560433"/>
            <a:ext cx="639393" cy="400110"/>
          </a:xfrm>
          <a:prstGeom prst="rect">
            <a:avLst/>
          </a:prstGeom>
          <a:noFill/>
        </p:spPr>
        <p:txBody>
          <a:bodyPr wrap="none" rtlCol="0">
            <a:spAutoFit/>
          </a:bodyPr>
          <a:lstStyle/>
          <a:p>
            <a:r>
              <a:rPr lang="en-US" sz="2000" dirty="0" smtClean="0"/>
              <a:t>0.71</a:t>
            </a:r>
            <a:endParaRPr lang="en-US" sz="2000" dirty="0"/>
          </a:p>
        </p:txBody>
      </p:sp>
      <p:sp>
        <p:nvSpPr>
          <p:cNvPr id="125" name="Rectangle 124"/>
          <p:cNvSpPr/>
          <p:nvPr/>
        </p:nvSpPr>
        <p:spPr>
          <a:xfrm>
            <a:off x="25205266" y="30632400"/>
            <a:ext cx="330200" cy="16086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25196800" y="32046334"/>
            <a:ext cx="330200" cy="16086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a:off x="26483733" y="32046334"/>
            <a:ext cx="330200" cy="16086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a:off x="26352500" y="30619700"/>
            <a:ext cx="419100" cy="1905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TextBox 123"/>
          <p:cNvSpPr txBox="1"/>
          <p:nvPr/>
        </p:nvSpPr>
        <p:spPr>
          <a:xfrm>
            <a:off x="26210683" y="30566783"/>
            <a:ext cx="639393" cy="400110"/>
          </a:xfrm>
          <a:prstGeom prst="rect">
            <a:avLst/>
          </a:prstGeom>
          <a:noFill/>
        </p:spPr>
        <p:txBody>
          <a:bodyPr wrap="none" rtlCol="0">
            <a:spAutoFit/>
          </a:bodyPr>
          <a:lstStyle/>
          <a:p>
            <a:r>
              <a:rPr lang="en-US" sz="2000" dirty="0" smtClean="0"/>
              <a:t>41.2</a:t>
            </a:r>
            <a:endParaRPr lang="en-US" sz="2000" dirty="0"/>
          </a:p>
        </p:txBody>
      </p:sp>
      <p:sp>
        <p:nvSpPr>
          <p:cNvPr id="132" name="TextBox 131"/>
          <p:cNvSpPr txBox="1"/>
          <p:nvPr/>
        </p:nvSpPr>
        <p:spPr>
          <a:xfrm>
            <a:off x="495362" y="28652352"/>
            <a:ext cx="422111" cy="584776"/>
          </a:xfrm>
          <a:prstGeom prst="rect">
            <a:avLst/>
          </a:prstGeom>
          <a:noFill/>
        </p:spPr>
        <p:txBody>
          <a:bodyPr wrap="none" rtlCol="0">
            <a:spAutoFit/>
          </a:bodyPr>
          <a:lstStyle/>
          <a:p>
            <a:r>
              <a:rPr lang="en-US" sz="3200" dirty="0" smtClean="0"/>
              <a:t>A</a:t>
            </a:r>
            <a:endParaRPr lang="en-US" sz="3200" dirty="0"/>
          </a:p>
        </p:txBody>
      </p:sp>
      <p:sp>
        <p:nvSpPr>
          <p:cNvPr id="133" name="TextBox 132"/>
          <p:cNvSpPr txBox="1"/>
          <p:nvPr/>
        </p:nvSpPr>
        <p:spPr>
          <a:xfrm>
            <a:off x="4356927" y="28652352"/>
            <a:ext cx="422111" cy="584776"/>
          </a:xfrm>
          <a:prstGeom prst="rect">
            <a:avLst/>
          </a:prstGeom>
          <a:noFill/>
        </p:spPr>
        <p:txBody>
          <a:bodyPr wrap="none" rtlCol="0">
            <a:spAutoFit/>
          </a:bodyPr>
          <a:lstStyle/>
          <a:p>
            <a:r>
              <a:rPr lang="en-US" sz="3200" dirty="0" smtClean="0"/>
              <a:t>B</a:t>
            </a:r>
            <a:endParaRPr lang="en-US" sz="3200" dirty="0"/>
          </a:p>
        </p:txBody>
      </p:sp>
      <p:sp>
        <p:nvSpPr>
          <p:cNvPr id="134" name="TextBox 133"/>
          <p:cNvSpPr txBox="1"/>
          <p:nvPr/>
        </p:nvSpPr>
        <p:spPr>
          <a:xfrm>
            <a:off x="8336736" y="28652352"/>
            <a:ext cx="403476" cy="584776"/>
          </a:xfrm>
          <a:prstGeom prst="rect">
            <a:avLst/>
          </a:prstGeom>
          <a:noFill/>
        </p:spPr>
        <p:txBody>
          <a:bodyPr wrap="none" rtlCol="0">
            <a:spAutoFit/>
          </a:bodyPr>
          <a:lstStyle/>
          <a:p>
            <a:r>
              <a:rPr lang="en-US" sz="3200" dirty="0" smtClean="0"/>
              <a:t>C</a:t>
            </a:r>
            <a:endParaRPr lang="en-US" sz="3200" dirty="0"/>
          </a:p>
        </p:txBody>
      </p:sp>
      <p:pic>
        <p:nvPicPr>
          <p:cNvPr id="2" name="Picture 1"/>
          <p:cNvPicPr>
            <a:picLocks noChangeAspect="1"/>
          </p:cNvPicPr>
          <p:nvPr/>
        </p:nvPicPr>
        <p:blipFill>
          <a:blip r:embed="rId32"/>
          <a:stretch>
            <a:fillRect/>
          </a:stretch>
        </p:blipFill>
        <p:spPr>
          <a:xfrm>
            <a:off x="31877000" y="21057461"/>
            <a:ext cx="605077" cy="2183539"/>
          </a:xfrm>
          <a:prstGeom prst="rect">
            <a:avLst/>
          </a:prstGeom>
        </p:spPr>
      </p:pic>
      <p:pic>
        <p:nvPicPr>
          <p:cNvPr id="6" name="Picture 5"/>
          <p:cNvPicPr>
            <a:picLocks noChangeAspect="1"/>
          </p:cNvPicPr>
          <p:nvPr/>
        </p:nvPicPr>
        <p:blipFill>
          <a:blip r:embed="rId32"/>
          <a:stretch>
            <a:fillRect/>
          </a:stretch>
        </p:blipFill>
        <p:spPr>
          <a:xfrm>
            <a:off x="31877000" y="24588060"/>
            <a:ext cx="609600" cy="2199861"/>
          </a:xfrm>
          <a:prstGeom prst="rect">
            <a:avLst/>
          </a:prstGeom>
        </p:spPr>
      </p:pic>
      <p:pic>
        <p:nvPicPr>
          <p:cNvPr id="3" name="Picture 2"/>
          <p:cNvPicPr>
            <a:picLocks noChangeAspect="1"/>
          </p:cNvPicPr>
          <p:nvPr/>
        </p:nvPicPr>
        <p:blipFill>
          <a:blip r:embed="rId33"/>
          <a:stretch>
            <a:fillRect/>
          </a:stretch>
        </p:blipFill>
        <p:spPr>
          <a:xfrm>
            <a:off x="20318966" y="22621013"/>
            <a:ext cx="5131834" cy="2797429"/>
          </a:xfrm>
          <a:prstGeom prst="rect">
            <a:avLst/>
          </a:prstGeom>
        </p:spPr>
      </p:pic>
      <p:sp>
        <p:nvSpPr>
          <p:cNvPr id="94" name="TextBox 93"/>
          <p:cNvSpPr txBox="1"/>
          <p:nvPr/>
        </p:nvSpPr>
        <p:spPr>
          <a:xfrm>
            <a:off x="25659247" y="19951700"/>
            <a:ext cx="468698" cy="646331"/>
          </a:xfrm>
          <a:prstGeom prst="rect">
            <a:avLst/>
          </a:prstGeom>
          <a:noFill/>
        </p:spPr>
        <p:txBody>
          <a:bodyPr wrap="none" rtlCol="0">
            <a:spAutoFit/>
          </a:bodyPr>
          <a:lstStyle/>
          <a:p>
            <a:r>
              <a:rPr lang="en-US" sz="3600" dirty="0" smtClean="0"/>
              <a:t>D</a:t>
            </a:r>
            <a:endParaRPr lang="en-US" sz="3600" dirty="0"/>
          </a:p>
        </p:txBody>
      </p:sp>
      <p:sp>
        <p:nvSpPr>
          <p:cNvPr id="9" name="TextBox 8"/>
          <p:cNvSpPr txBox="1"/>
          <p:nvPr/>
        </p:nvSpPr>
        <p:spPr>
          <a:xfrm>
            <a:off x="8890000" y="43053000"/>
            <a:ext cx="3683000" cy="276999"/>
          </a:xfrm>
          <a:prstGeom prst="rect">
            <a:avLst/>
          </a:prstGeom>
          <a:noFill/>
        </p:spPr>
        <p:txBody>
          <a:bodyPr wrap="square" rtlCol="0">
            <a:spAutoFit/>
          </a:bodyPr>
          <a:lstStyle/>
          <a:p>
            <a:r>
              <a:rPr lang="en-US" sz="1200" dirty="0" smtClean="0"/>
              <a:t>Quigley, M et al. </a:t>
            </a:r>
            <a:r>
              <a:rPr lang="en-US" sz="1200" i="1" dirty="0" smtClean="0"/>
              <a:t>Current Protocols in Immunology.</a:t>
            </a:r>
            <a:r>
              <a:rPr lang="en-US" sz="1200" dirty="0"/>
              <a:t> </a:t>
            </a:r>
            <a:r>
              <a:rPr lang="en-US" sz="1200" dirty="0" smtClean="0"/>
              <a:t>2011</a:t>
            </a:r>
            <a:endParaRPr lang="en-US" sz="1200" dirty="0"/>
          </a:p>
        </p:txBody>
      </p:sp>
      <p:pic>
        <p:nvPicPr>
          <p:cNvPr id="12" name="Picture 11"/>
          <p:cNvPicPr>
            <a:picLocks noChangeAspect="1"/>
          </p:cNvPicPr>
          <p:nvPr/>
        </p:nvPicPr>
        <p:blipFill>
          <a:blip r:embed="rId34"/>
          <a:stretch>
            <a:fillRect/>
          </a:stretch>
        </p:blipFill>
        <p:spPr>
          <a:xfrm>
            <a:off x="21665891" y="32842200"/>
            <a:ext cx="10846109" cy="10628462"/>
          </a:xfrm>
          <a:prstGeom prst="rect">
            <a:avLst/>
          </a:prstGeom>
        </p:spPr>
      </p:pic>
    </p:spTree>
    <p:extLst>
      <p:ext uri="{BB962C8B-B14F-4D97-AF65-F5344CB8AC3E}">
        <p14:creationId xmlns:p14="http://schemas.microsoft.com/office/powerpoint/2010/main" val="3479960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500" fill="hold"/>
                                        <p:tgtEl>
                                          <p:spTgt spid="43"/>
                                        </p:tgtEl>
                                        <p:attrNameLst>
                                          <p:attrName>ppt_w</p:attrName>
                                        </p:attrNameLst>
                                      </p:cBhvr>
                                      <p:tavLst>
                                        <p:tav tm="0">
                                          <p:val>
                                            <p:fltVal val="0"/>
                                          </p:val>
                                        </p:tav>
                                        <p:tav tm="100000">
                                          <p:val>
                                            <p:strVal val="#ppt_w"/>
                                          </p:val>
                                        </p:tav>
                                      </p:tavLst>
                                    </p:anim>
                                    <p:anim calcmode="lin" valueType="num">
                                      <p:cBhvr>
                                        <p:cTn id="15" dur="500" fill="hold"/>
                                        <p:tgtEl>
                                          <p:spTgt spid="43"/>
                                        </p:tgtEl>
                                        <p:attrNameLst>
                                          <p:attrName>ppt_h</p:attrName>
                                        </p:attrNameLst>
                                      </p:cBhvr>
                                      <p:tavLst>
                                        <p:tav tm="0">
                                          <p:val>
                                            <p:fltVal val="0"/>
                                          </p:val>
                                        </p:tav>
                                        <p:tav tm="100000">
                                          <p:val>
                                            <p:strVal val="#ppt_h"/>
                                          </p:val>
                                        </p:tav>
                                      </p:tavLst>
                                    </p:anim>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500" fill="hold"/>
                                        <p:tgtEl>
                                          <p:spTgt spid="45"/>
                                        </p:tgtEl>
                                        <p:attrNameLst>
                                          <p:attrName>ppt_w</p:attrName>
                                        </p:attrNameLst>
                                      </p:cBhvr>
                                      <p:tavLst>
                                        <p:tav tm="0">
                                          <p:val>
                                            <p:fltVal val="0"/>
                                          </p:val>
                                        </p:tav>
                                        <p:tav tm="100000">
                                          <p:val>
                                            <p:strVal val="#ppt_w"/>
                                          </p:val>
                                        </p:tav>
                                      </p:tavLst>
                                    </p:anim>
                                    <p:anim calcmode="lin" valueType="num">
                                      <p:cBhvr>
                                        <p:cTn id="22" dur="500" fill="hold"/>
                                        <p:tgtEl>
                                          <p:spTgt spid="45"/>
                                        </p:tgtEl>
                                        <p:attrNameLst>
                                          <p:attrName>ppt_h</p:attrName>
                                        </p:attrNameLst>
                                      </p:cBhvr>
                                      <p:tavLst>
                                        <p:tav tm="0">
                                          <p:val>
                                            <p:fltVal val="0"/>
                                          </p:val>
                                        </p:tav>
                                        <p:tav tm="100000">
                                          <p:val>
                                            <p:strVal val="#ppt_h"/>
                                          </p:val>
                                        </p:tav>
                                      </p:tavLst>
                                    </p:anim>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Graphic spid="43" grpId="0">
        <p:bldAsOne/>
      </p:bldGraphic>
      <p:bldGraphic spid="45" grpId="0">
        <p:bldAsOne/>
      </p:bldGraphic>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21934</TotalTime>
  <Words>1215</Words>
  <Application>Microsoft Macintosh PowerPoint</Application>
  <PresentationFormat>Custom</PresentationFormat>
  <Paragraphs>104</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Sangman Kim</dc:creator>
  <cp:lastModifiedBy>Toufic Mayassi</cp:lastModifiedBy>
  <cp:revision>190</cp:revision>
  <cp:lastPrinted>2015-10-23T22:13:39Z</cp:lastPrinted>
  <dcterms:created xsi:type="dcterms:W3CDTF">2015-06-02T17:44:41Z</dcterms:created>
  <dcterms:modified xsi:type="dcterms:W3CDTF">2015-11-02T05:48:18Z</dcterms:modified>
</cp:coreProperties>
</file>